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  <p:sldId id="271" r:id="rId17"/>
    <p:sldId id="272" r:id="rId18"/>
    <p:sldId id="273" r:id="rId19"/>
    <p:sldId id="274" r:id="rId20"/>
    <p:sldId id="275" r:id="rId21"/>
    <p:sldId id="276" r:id="rId22"/>
    <p:sldId id="279" r:id="rId23"/>
    <p:sldId id="280" r:id="rId24"/>
    <p:sldId id="281" r:id="rId25"/>
    <p:sldId id="282" r:id="rId26"/>
    <p:sldId id="283" r:id="rId27"/>
    <p:sldId id="284" r:id="rId28"/>
    <p:sldId id="285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392E7-B0DB-4978-B7E0-21C5E5EBFC93}" type="datetimeFigureOut">
              <a:rPr lang="ru-RU" smtClean="0"/>
              <a:t>07.02.2015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A57AC-8CA4-4507-96C8-551B2C3FD1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750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392E7-B0DB-4978-B7E0-21C5E5EBFC93}" type="datetimeFigureOut">
              <a:rPr lang="ru-RU" smtClean="0"/>
              <a:t>07.02.2015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A57AC-8CA4-4507-96C8-551B2C3FD1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653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392E7-B0DB-4978-B7E0-21C5E5EBFC93}" type="datetimeFigureOut">
              <a:rPr lang="ru-RU" smtClean="0"/>
              <a:t>07.02.2015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A57AC-8CA4-4507-96C8-551B2C3FD1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6170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392E7-B0DB-4978-B7E0-21C5E5EBFC93}" type="datetimeFigureOut">
              <a:rPr lang="ru-RU" smtClean="0"/>
              <a:t>07.02.2015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A57AC-8CA4-4507-96C8-551B2C3FD1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440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392E7-B0DB-4978-B7E0-21C5E5EBFC93}" type="datetimeFigureOut">
              <a:rPr lang="ru-RU" smtClean="0"/>
              <a:t>07.02.2015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A57AC-8CA4-4507-96C8-551B2C3FD1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3373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392E7-B0DB-4978-B7E0-21C5E5EBFC93}" type="datetimeFigureOut">
              <a:rPr lang="ru-RU" smtClean="0"/>
              <a:t>07.02.2015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A57AC-8CA4-4507-96C8-551B2C3FD1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126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392E7-B0DB-4978-B7E0-21C5E5EBFC93}" type="datetimeFigureOut">
              <a:rPr lang="ru-RU" smtClean="0"/>
              <a:t>07.02.2015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A57AC-8CA4-4507-96C8-551B2C3FD1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316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392E7-B0DB-4978-B7E0-21C5E5EBFC93}" type="datetimeFigureOut">
              <a:rPr lang="ru-RU" smtClean="0"/>
              <a:t>07.02.2015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A57AC-8CA4-4507-96C8-551B2C3FD1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004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392E7-B0DB-4978-B7E0-21C5E5EBFC93}" type="datetimeFigureOut">
              <a:rPr lang="ru-RU" smtClean="0"/>
              <a:t>07.02.2015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A57AC-8CA4-4507-96C8-551B2C3FD1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7146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392E7-B0DB-4978-B7E0-21C5E5EBFC93}" type="datetimeFigureOut">
              <a:rPr lang="ru-RU" smtClean="0"/>
              <a:t>07.02.2015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A57AC-8CA4-4507-96C8-551B2C3FD1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070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392E7-B0DB-4978-B7E0-21C5E5EBFC93}" type="datetimeFigureOut">
              <a:rPr lang="ru-RU" smtClean="0"/>
              <a:t>07.02.2015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A57AC-8CA4-4507-96C8-551B2C3FD1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51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4392E7-B0DB-4978-B7E0-21C5E5EBFC93}" type="datetimeFigureOut">
              <a:rPr lang="ru-RU" smtClean="0"/>
              <a:t>07.02.2015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A57AC-8CA4-4507-96C8-551B2C3FD1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382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33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36209" y="278630"/>
            <a:ext cx="7474424" cy="968991"/>
          </a:xfrm>
        </p:spPr>
        <p:txBody>
          <a:bodyPr>
            <a:no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«Детский сад общеразвивающего вида № 18 с приоритетным осуществлением деятельности по социально – личностному направлению развития воспитанников».</a:t>
            </a:r>
            <a:r>
              <a:rPr lang="ru-RU" sz="1400" dirty="0"/>
              <a:t/>
            </a:r>
            <a:br>
              <a:rPr lang="ru-RU" sz="1400" dirty="0"/>
            </a:br>
            <a:endParaRPr lang="ru-RU" sz="14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701421" y="1526251"/>
            <a:ext cx="9144000" cy="1655762"/>
          </a:xfrm>
        </p:spPr>
        <p:txBody>
          <a:bodyPr>
            <a:normAutofit fontScale="25000" lnSpcReduction="20000"/>
          </a:bodyPr>
          <a:lstStyle/>
          <a:p>
            <a:endParaRPr lang="ru-RU" sz="26400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r>
              <a:rPr lang="ru-RU" sz="26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Что такое вода?</a:t>
            </a:r>
          </a:p>
          <a:p>
            <a:pPr algn="r"/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Составитель: Кузнецова А.А.,</a:t>
            </a:r>
          </a:p>
          <a:p>
            <a:pPr algn="r"/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старшей группы</a:t>
            </a:r>
          </a:p>
          <a:p>
            <a:pPr algn="r"/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8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8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Красноуфимск, 2015</a:t>
            </a:r>
            <a:endParaRPr lang="ru-RU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7904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33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5134" y="309706"/>
            <a:ext cx="5504597" cy="1119115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Наша планета на 72% состоит из воды</a:t>
            </a:r>
            <a:endParaRPr lang="ru-RU" sz="32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6" descr="Рисунок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27" y="1583673"/>
            <a:ext cx="6505244" cy="513485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Documents and Settings\Сюда\Local Settings\Temporary Internet Files\Content.IE5\FKR3MO16\MP900402360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9098" y="666708"/>
            <a:ext cx="4718501" cy="590136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7014793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376"/>
            <a:ext cx="12192000" cy="68733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016622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Где встречается вода?</a:t>
            </a:r>
            <a:endParaRPr lang="ru-RU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0098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33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61730" y="598511"/>
            <a:ext cx="2966113" cy="1508125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Море</a:t>
            </a:r>
            <a:endParaRPr lang="ru-RU" sz="48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373503" y="5403542"/>
            <a:ext cx="3189027" cy="969962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Река</a:t>
            </a:r>
            <a:endParaRPr lang="ru-RU" sz="48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5" descr="ANd9GcSQ9nKR5YbCEoDLXCooK6nWpb8Qcs_NIXrgxI9fQ6N1bcuC1HA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927" y="228653"/>
            <a:ext cx="5327174" cy="3989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000944-000679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65" y="2969146"/>
            <a:ext cx="5961797" cy="3647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83222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33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10719" y="252437"/>
            <a:ext cx="4362734" cy="1653867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Озеро</a:t>
            </a:r>
            <a:endParaRPr lang="ru-RU" sz="48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6954" y="5230290"/>
            <a:ext cx="4590197" cy="1655762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Болото</a:t>
            </a:r>
            <a:endParaRPr lang="ru-RU" sz="48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7" descr="apsh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35" y="122558"/>
            <a:ext cx="5585914" cy="4189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300px-L%C3%BCtt-Witt_Moor-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8892" y="2665839"/>
            <a:ext cx="5961228" cy="3974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18925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376"/>
            <a:ext cx="12192000" cy="68733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Явления неживой природы, связанные с водой</a:t>
            </a:r>
            <a:endParaRPr lang="ru-RU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57338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33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95582" y="564607"/>
            <a:ext cx="4185313" cy="1408208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Роса</a:t>
            </a:r>
            <a:endParaRPr lang="ru-RU" sz="48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61230" y="5202238"/>
            <a:ext cx="3034352" cy="1655762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Туман</a:t>
            </a:r>
            <a:endParaRPr lang="ru-RU" sz="48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5" descr="De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411" y="80963"/>
            <a:ext cx="5484125" cy="4113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746" y="2730795"/>
            <a:ext cx="5793044" cy="3850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2842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376"/>
            <a:ext cx="12192000" cy="68733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61148" y="115888"/>
            <a:ext cx="4089779" cy="1571982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Снег</a:t>
            </a:r>
            <a:endParaRPr lang="ru-RU" sz="48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59357" y="5202238"/>
            <a:ext cx="3817106" cy="1655762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Лёд</a:t>
            </a:r>
            <a:endParaRPr lang="ru-RU" sz="48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5" descr="927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927" y="115888"/>
            <a:ext cx="5294762" cy="397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melting+ic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29" y="2456598"/>
            <a:ext cx="5644472" cy="4233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22762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ANd9GcRnD5vST0_IMKexkzs9FMTshL8v8wwBrptwajPxPSbYs4FIh3r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468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67517"/>
            <a:ext cx="5181601" cy="1655762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Иней</a:t>
            </a:r>
            <a:endParaRPr lang="ru-RU" sz="4800" b="1" dirty="0">
              <a:solidFill>
                <a:srgbClr val="00B0F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1023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376"/>
            <a:ext cx="12192000" cy="68733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60477" y="358089"/>
            <a:ext cx="9144000" cy="23876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Три состояния воды</a:t>
            </a:r>
            <a:endParaRPr lang="ru-RU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84170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22930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36729"/>
            <a:ext cx="6637361" cy="1592512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Вода - жидкая</a:t>
            </a:r>
            <a:endParaRPr lang="ru-RU" sz="48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1532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Реки и озера / Природа фото обо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15068" y="0"/>
            <a:ext cx="9144000" cy="6148316"/>
          </a:xfrm>
        </p:spPr>
        <p:txBody>
          <a:bodyPr>
            <a:normAutofit fontScale="90000"/>
          </a:bodyPr>
          <a:lstStyle/>
          <a:p>
            <a:r>
              <a:rPr lang="ru-RU" altLang="ru-RU" b="1" dirty="0" smtClean="0">
                <a:solidFill>
                  <a:srgbClr val="FF0000"/>
                </a:solidFill>
                <a:latin typeface="AnastasiaScript" panose="02000505070000020002" pitchFamily="2" charset="0"/>
              </a:rPr>
              <a:t/>
            </a:r>
            <a:br>
              <a:rPr lang="ru-RU" altLang="ru-RU" b="1" dirty="0" smtClean="0">
                <a:solidFill>
                  <a:srgbClr val="FF0000"/>
                </a:solidFill>
                <a:latin typeface="AnastasiaScript" panose="02000505070000020002" pitchFamily="2" charset="0"/>
              </a:rPr>
            </a:br>
            <a:r>
              <a:rPr lang="ru-RU" altLang="ru-RU" b="1" dirty="0">
                <a:solidFill>
                  <a:srgbClr val="FF0000"/>
                </a:solidFill>
                <a:latin typeface="AnastasiaScript" panose="02000505070000020002" pitchFamily="2" charset="0"/>
              </a:rPr>
              <a:t/>
            </a:r>
            <a:br>
              <a:rPr lang="ru-RU" altLang="ru-RU" b="1" dirty="0">
                <a:solidFill>
                  <a:srgbClr val="FF0000"/>
                </a:solidFill>
                <a:latin typeface="AnastasiaScript" panose="02000505070000020002" pitchFamily="2" charset="0"/>
              </a:rPr>
            </a:br>
            <a:r>
              <a:rPr lang="ru-RU" altLang="ru-RU" b="1" dirty="0" smtClean="0">
                <a:solidFill>
                  <a:srgbClr val="FF0000"/>
                </a:solidFill>
                <a:latin typeface="AnastasiaScript" panose="02000505070000020002" pitchFamily="2" charset="0"/>
              </a:rPr>
              <a:t/>
            </a:r>
            <a:br>
              <a:rPr lang="ru-RU" altLang="ru-RU" b="1" dirty="0" smtClean="0">
                <a:solidFill>
                  <a:srgbClr val="FF0000"/>
                </a:solidFill>
                <a:latin typeface="AnastasiaScript" panose="02000505070000020002" pitchFamily="2" charset="0"/>
              </a:rPr>
            </a:br>
            <a:r>
              <a:rPr lang="ru-RU" altLang="ru-RU" b="1" dirty="0">
                <a:solidFill>
                  <a:srgbClr val="FF0000"/>
                </a:solidFill>
                <a:latin typeface="AnastasiaScript" panose="02000505070000020002" pitchFamily="2" charset="0"/>
              </a:rPr>
              <a:t/>
            </a:r>
            <a:br>
              <a:rPr lang="ru-RU" altLang="ru-RU" b="1" dirty="0">
                <a:solidFill>
                  <a:srgbClr val="FF0000"/>
                </a:solidFill>
                <a:latin typeface="AnastasiaScript" panose="02000505070000020002" pitchFamily="2" charset="0"/>
              </a:rPr>
            </a:br>
            <a:r>
              <a:rPr lang="ru-RU" altLang="ru-RU" b="1" dirty="0" smtClean="0">
                <a:solidFill>
                  <a:srgbClr val="FF0000"/>
                </a:solidFill>
                <a:latin typeface="AnastasiaScript" panose="02000505070000020002" pitchFamily="2" charset="0"/>
              </a:rPr>
              <a:t/>
            </a:r>
            <a:br>
              <a:rPr lang="ru-RU" altLang="ru-RU" b="1" dirty="0" smtClean="0">
                <a:solidFill>
                  <a:srgbClr val="FF0000"/>
                </a:solidFill>
                <a:latin typeface="AnastasiaScript" panose="02000505070000020002" pitchFamily="2" charset="0"/>
              </a:rPr>
            </a:br>
            <a:r>
              <a:rPr lang="ru-RU" altLang="ru-RU" b="1" dirty="0">
                <a:solidFill>
                  <a:srgbClr val="FF0000"/>
                </a:solidFill>
                <a:latin typeface="AnastasiaScript" panose="02000505070000020002" pitchFamily="2" charset="0"/>
              </a:rPr>
              <a:t/>
            </a:r>
            <a:br>
              <a:rPr lang="ru-RU" altLang="ru-RU" b="1" dirty="0">
                <a:solidFill>
                  <a:srgbClr val="FF0000"/>
                </a:solidFill>
                <a:latin typeface="AnastasiaScript" panose="02000505070000020002" pitchFamily="2" charset="0"/>
              </a:rPr>
            </a:br>
            <a:r>
              <a:rPr lang="ru-RU" altLang="ru-RU" b="1" dirty="0" smtClean="0">
                <a:solidFill>
                  <a:srgbClr val="FF0000"/>
                </a:solidFill>
                <a:latin typeface="AnastasiaScript" panose="02000505070000020002" pitchFamily="2" charset="0"/>
              </a:rPr>
              <a:t/>
            </a:r>
            <a:br>
              <a:rPr lang="ru-RU" altLang="ru-RU" b="1" dirty="0" smtClean="0">
                <a:solidFill>
                  <a:srgbClr val="FF0000"/>
                </a:solidFill>
                <a:latin typeface="AnastasiaScript" panose="02000505070000020002" pitchFamily="2" charset="0"/>
              </a:rPr>
            </a:br>
            <a:r>
              <a:rPr lang="ru-RU" altLang="ru-RU" b="1" dirty="0">
                <a:solidFill>
                  <a:srgbClr val="FF0000"/>
                </a:solidFill>
                <a:latin typeface="AnastasiaScript" panose="02000505070000020002" pitchFamily="2" charset="0"/>
              </a:rPr>
              <a:t/>
            </a:r>
            <a:br>
              <a:rPr lang="ru-RU" altLang="ru-RU" b="1" dirty="0">
                <a:solidFill>
                  <a:srgbClr val="FF0000"/>
                </a:solidFill>
                <a:latin typeface="AnastasiaScript" panose="02000505070000020002" pitchFamily="2" charset="0"/>
              </a:rPr>
            </a:br>
            <a:r>
              <a:rPr lang="ru-RU" altLang="ru-RU" b="1" dirty="0" smtClean="0">
                <a:solidFill>
                  <a:srgbClr val="FF0000"/>
                </a:solidFill>
                <a:latin typeface="AnastasiaScript" panose="02000505070000020002" pitchFamily="2" charset="0"/>
              </a:rPr>
              <a:t/>
            </a:r>
            <a:br>
              <a:rPr lang="ru-RU" altLang="ru-RU" b="1" dirty="0" smtClean="0">
                <a:solidFill>
                  <a:srgbClr val="FF0000"/>
                </a:solidFill>
                <a:latin typeface="AnastasiaScript" panose="02000505070000020002" pitchFamily="2" charset="0"/>
              </a:rPr>
            </a:br>
            <a:r>
              <a:rPr lang="ru-RU" altLang="ru-RU" b="1" dirty="0">
                <a:solidFill>
                  <a:srgbClr val="FF0000"/>
                </a:solidFill>
                <a:latin typeface="AnastasiaScript" panose="02000505070000020002" pitchFamily="2" charset="0"/>
              </a:rPr>
              <a:t/>
            </a:r>
            <a:br>
              <a:rPr lang="ru-RU" altLang="ru-RU" b="1" dirty="0">
                <a:solidFill>
                  <a:srgbClr val="FF0000"/>
                </a:solidFill>
                <a:latin typeface="AnastasiaScript" panose="02000505070000020002" pitchFamily="2" charset="0"/>
              </a:rPr>
            </a:br>
            <a:r>
              <a:rPr lang="ru-RU" altLang="ru-RU" b="1" dirty="0" smtClean="0">
                <a:solidFill>
                  <a:srgbClr val="FF0000"/>
                </a:solidFill>
                <a:latin typeface="AnastasiaScript" panose="02000505070000020002" pitchFamily="2" charset="0"/>
              </a:rPr>
              <a:t/>
            </a:r>
            <a:br>
              <a:rPr lang="ru-RU" altLang="ru-RU" b="1" dirty="0" smtClean="0">
                <a:solidFill>
                  <a:srgbClr val="FF0000"/>
                </a:solidFill>
                <a:latin typeface="AnastasiaScript" panose="02000505070000020002" pitchFamily="2" charset="0"/>
              </a:rPr>
            </a:br>
            <a:r>
              <a:rPr lang="ru-RU" altLang="ru-RU" b="1" dirty="0">
                <a:solidFill>
                  <a:srgbClr val="FF0000"/>
                </a:solidFill>
                <a:latin typeface="AnastasiaScript" panose="02000505070000020002" pitchFamily="2" charset="0"/>
              </a:rPr>
              <a:t/>
            </a:r>
            <a:br>
              <a:rPr lang="ru-RU" altLang="ru-RU" b="1" dirty="0">
                <a:solidFill>
                  <a:srgbClr val="FF0000"/>
                </a:solidFill>
                <a:latin typeface="AnastasiaScript" panose="02000505070000020002" pitchFamily="2" charset="0"/>
              </a:rPr>
            </a:br>
            <a:r>
              <a:rPr lang="ru-RU" altLang="ru-RU" sz="53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Она и в озере, и в лужице,</a:t>
            </a:r>
            <a:br>
              <a:rPr lang="ru-RU" altLang="ru-RU" sz="53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ru-RU" altLang="ru-RU" sz="53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Она </a:t>
            </a:r>
            <a:r>
              <a:rPr lang="ru-RU" altLang="ru-RU" sz="53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снежинкою</a:t>
            </a:r>
            <a:r>
              <a:rPr lang="ru-RU" altLang="ru-RU" sz="53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над нами </a:t>
            </a:r>
            <a:br>
              <a:rPr lang="ru-RU" altLang="ru-RU" sz="53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ru-RU" altLang="ru-RU" sz="53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кружится,</a:t>
            </a:r>
            <a:br>
              <a:rPr lang="ru-RU" altLang="ru-RU" sz="53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ru-RU" altLang="ru-RU" sz="53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Она и в чайнике у нас кипит,</a:t>
            </a:r>
            <a:br>
              <a:rPr lang="ru-RU" altLang="ru-RU" sz="53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ru-RU" altLang="ru-RU" sz="53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Она и в реченьке бежит, журчит</a:t>
            </a:r>
            <a:br>
              <a:rPr lang="ru-RU" altLang="ru-RU" sz="53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endParaRPr lang="ru-RU" sz="53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0990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%D0%92%D0%BE%D0%B4%D1%8F%D0%BD%D0%BE%D0%B9-%D0%BF%D0%B0%D1%8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82"/>
          <a:stretch>
            <a:fillRect/>
          </a:stretch>
        </p:blipFill>
        <p:spPr bwMode="auto">
          <a:xfrm>
            <a:off x="0" y="0"/>
            <a:ext cx="12192000" cy="6833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48000" y="232011"/>
            <a:ext cx="9144000" cy="1899527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При нагревании вода превращается в пар</a:t>
            </a:r>
            <a:endParaRPr lang="ru-RU" sz="48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3328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paroizol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4" r="9448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508214"/>
            <a:ext cx="9144000" cy="238760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Пар при охлаждении превращается в воду</a:t>
            </a:r>
            <a:endParaRPr lang="ru-RU" sz="48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76338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lou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05636" y="4872250"/>
            <a:ext cx="5941325" cy="1094309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Облако</a:t>
            </a:r>
            <a:endParaRPr lang="ru-RU" sz="48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79169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465811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75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5259" y="859808"/>
            <a:ext cx="4030639" cy="1203491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Дождь</a:t>
            </a:r>
            <a:endParaRPr lang="ru-RU" sz="48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2359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136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9631"/>
            <a:ext cx="12192000" cy="771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304800" y="4899546"/>
            <a:ext cx="9144000" cy="1844936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Зимой капельки воды превращаются в снежинки</a:t>
            </a:r>
            <a:endParaRPr lang="ru-RU" sz="48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87593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Ice_cubes_open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99546" y="4995080"/>
            <a:ext cx="7292454" cy="1694811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Вода при замерзании превращается в лёд</a:t>
            </a:r>
            <a:endParaRPr lang="ru-RU" sz="48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4069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72372029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7" r="1550"/>
          <a:stretch>
            <a:fillRect/>
          </a:stretch>
        </p:blipFill>
        <p:spPr bwMode="auto">
          <a:xfrm>
            <a:off x="0" y="-1"/>
            <a:ext cx="12192000" cy="7915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72954"/>
            <a:ext cx="5695666" cy="1094309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В тепле лёд таит</a:t>
            </a:r>
            <a:endParaRPr lang="ru-RU" sz="48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8241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8971533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12192000" cy="7402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88526" y="5554638"/>
            <a:ext cx="9144000" cy="1012423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Круговорот воды в природе</a:t>
            </a:r>
            <a:endParaRPr lang="ru-RU" sz="48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84023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376"/>
            <a:ext cx="12192000" cy="68733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87773" y="218364"/>
            <a:ext cx="9144000" cy="6639636"/>
          </a:xfrm>
        </p:spPr>
        <p:txBody>
          <a:bodyPr>
            <a:normAutofit/>
          </a:bodyPr>
          <a:lstStyle/>
          <a:p>
            <a:r>
              <a:rPr lang="ru-RU" altLang="ru-RU" sz="4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В природе путешествует вода,</a:t>
            </a:r>
            <a:br>
              <a:rPr lang="ru-RU" altLang="ru-RU" sz="4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altLang="ru-RU" sz="4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Она не исчезает никогда.</a:t>
            </a:r>
            <a:br>
              <a:rPr lang="ru-RU" altLang="ru-RU" sz="4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altLang="ru-RU" sz="4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То в снег превратится, то в лед,</a:t>
            </a:r>
            <a:br>
              <a:rPr lang="ru-RU" altLang="ru-RU" sz="4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altLang="ru-RU" sz="4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Растает - и снова в поход. </a:t>
            </a:r>
            <a:br>
              <a:rPr lang="ru-RU" altLang="ru-RU" sz="4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altLang="ru-RU" sz="4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Вдруг в небо взовьется, </a:t>
            </a:r>
            <a:br>
              <a:rPr lang="ru-RU" altLang="ru-RU" sz="4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altLang="ru-RU" sz="4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Дождем обернется.</a:t>
            </a:r>
            <a:br>
              <a:rPr lang="ru-RU" altLang="ru-RU" sz="4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altLang="ru-RU" sz="4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Вокруг оглянитесь,</a:t>
            </a:r>
            <a:br>
              <a:rPr lang="ru-RU" altLang="ru-RU" sz="4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altLang="ru-RU" sz="4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В природу вглядитесь. </a:t>
            </a:r>
            <a:br>
              <a:rPr lang="ru-RU" altLang="ru-RU" sz="4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altLang="ru-RU" sz="4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Вас окружает везде и всегда</a:t>
            </a:r>
            <a:br>
              <a:rPr lang="ru-RU" altLang="ru-RU" sz="4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altLang="ru-RU" sz="4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Эта волшебница-вода.</a:t>
            </a:r>
            <a:r>
              <a:rPr lang="ru-RU" altLang="ru-RU" b="1" dirty="0" smtClean="0">
                <a:solidFill>
                  <a:srgbClr val="FFFF00"/>
                </a:solidFill>
                <a:latin typeface="Tahoma" panose="020B0604030504040204" pitchFamily="34" charset="0"/>
              </a:rPr>
              <a:t/>
            </a:r>
            <a:br>
              <a:rPr lang="ru-RU" altLang="ru-RU" b="1" dirty="0" smtClean="0">
                <a:solidFill>
                  <a:srgbClr val="FFFF00"/>
                </a:solidFill>
                <a:latin typeface="Tahoma" panose="020B0604030504040204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9535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0_17f4_feeb7090_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9807"/>
            <a:ext cx="12192000" cy="7683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465" y="2346444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Для чего нужна вода</a:t>
            </a:r>
          </a:p>
          <a:p>
            <a:r>
              <a:rPr lang="ru-RU" sz="5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всему живому?</a:t>
            </a:r>
            <a:endParaRPr lang="ru-RU" sz="5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6625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23"/>
            <a:ext cx="12192000" cy="68733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46769" y="245036"/>
            <a:ext cx="7995952" cy="2716838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Человек пьет воду,                                            </a:t>
            </a:r>
            <a:br>
              <a:rPr lang="ru-RU" sz="2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          умывается, </a:t>
            </a:r>
            <a:br>
              <a:rPr lang="ru-RU" sz="2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                      поливает огород, </a:t>
            </a:r>
            <a:br>
              <a:rPr lang="ru-RU" sz="2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       </a:t>
            </a:r>
            <a:br>
              <a:rPr lang="ru-RU" sz="2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      избавляется от грязи с помощью воды, </a:t>
            </a:r>
            <a:br>
              <a:rPr lang="ru-RU" sz="2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                                 перевозит грузы</a:t>
            </a:r>
            <a:endParaRPr lang="ru-RU" sz="24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9" descr="Фото Святик поливает огород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44399" y="3194061"/>
            <a:ext cx="5175317" cy="2907281"/>
          </a:xfrm>
          <a:prstGeom prst="rect">
            <a:avLst/>
          </a:prstGeom>
          <a:noFill/>
          <a:scene3d>
            <a:camera prst="perspectiveHeroicExtremeLeftFacing"/>
            <a:lightRig rig="threePt" dir="t"/>
          </a:scene3d>
        </p:spPr>
      </p:pic>
      <p:pic>
        <p:nvPicPr>
          <p:cNvPr id="6" name="Picture 7" descr="axor080910_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868" y="2589099"/>
            <a:ext cx="4739739" cy="3507279"/>
          </a:xfrm>
          <a:prstGeom prst="rect">
            <a:avLst/>
          </a:prstGeom>
          <a:noFill/>
          <a:scene3d>
            <a:camera prst="perspectiveHeroicExtremeLeftFacing"/>
            <a:lightRig rig="threePt" dir="t"/>
          </a:scene3d>
        </p:spPr>
      </p:pic>
      <p:pic>
        <p:nvPicPr>
          <p:cNvPr id="5" name="Picture 5" descr="world_wq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234002" y="366779"/>
            <a:ext cx="4112912" cy="3009458"/>
          </a:xfrm>
          <a:prstGeom prst="rect">
            <a:avLst/>
          </a:prstGeom>
          <a:noFill/>
          <a:scene3d>
            <a:camera prst="perspectiveContrastingLeftFacing"/>
            <a:lightRig rig="threePt" dir="t"/>
          </a:scene3d>
        </p:spPr>
      </p:pic>
      <p:pic>
        <p:nvPicPr>
          <p:cNvPr id="8" name="Picture 10" descr="2710_90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888" y="3842920"/>
            <a:ext cx="4106520" cy="2735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1590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38423_1024_76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3397" y="569437"/>
            <a:ext cx="7255491" cy="1230787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Вода нужна растениям</a:t>
            </a:r>
            <a:endParaRPr lang="ru-RU" sz="48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Picture 6" descr="40358_1280_10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389" y="2697067"/>
            <a:ext cx="4080112" cy="3264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4702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e9bfb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" r="8197"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509983" y="3633716"/>
            <a:ext cx="5682017" cy="1858584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Животным</a:t>
            </a:r>
            <a:endParaRPr lang="ru-RU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104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8910565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6" r="13672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3815" y="4852051"/>
            <a:ext cx="5572836" cy="1655762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Насекомым</a:t>
            </a:r>
            <a:endParaRPr lang="ru-RU" sz="54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8185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33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1791" y="851422"/>
            <a:ext cx="5600131" cy="1293291"/>
          </a:xfrm>
        </p:spPr>
        <p:txBody>
          <a:bodyPr/>
          <a:lstStyle/>
          <a:p>
            <a:r>
              <a:rPr lang="ru-RU" sz="5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Птицам</a:t>
            </a:r>
            <a:endParaRPr lang="ru-RU" sz="54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175008" y="4574902"/>
            <a:ext cx="3098043" cy="1215622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Рыбам</a:t>
            </a:r>
            <a:endParaRPr lang="ru-RU" sz="54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5" descr="1996618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999" y="203200"/>
            <a:ext cx="4800600" cy="359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1601977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6" r="4666" b="6110"/>
          <a:stretch>
            <a:fillRect/>
          </a:stretch>
        </p:blipFill>
        <p:spPr bwMode="auto">
          <a:xfrm>
            <a:off x="3018432" y="3216810"/>
            <a:ext cx="4972332" cy="3439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72175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g2065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424769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Без воды люди и животные существовать не могут</a:t>
            </a:r>
            <a:endParaRPr lang="ru-RU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5931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141</Words>
  <Application>Microsoft Office PowerPoint</Application>
  <PresentationFormat>Широкоэкранный</PresentationFormat>
  <Paragraphs>49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6" baseType="lpstr">
      <vt:lpstr>AnastasiaScript</vt:lpstr>
      <vt:lpstr>Arial</vt:lpstr>
      <vt:lpstr>Calibri</vt:lpstr>
      <vt:lpstr>Calibri Light</vt:lpstr>
      <vt:lpstr>Comic Sans MS</vt:lpstr>
      <vt:lpstr>Tahoma</vt:lpstr>
      <vt:lpstr>Times New Roman</vt:lpstr>
      <vt:lpstr>Тема Office</vt:lpstr>
      <vt:lpstr>Муниципальное бюджетное дошкольное образовательное учреждение «Детский сад общеразвивающего вида № 18 с приоритетным осуществлением деятельности по социально – личностному направлению развития воспитанников». </vt:lpstr>
      <vt:lpstr>            Она и в озере, и в лужице, Она снежинкою над нами  кружится, Она и в чайнике у нас кипит, Она и в реченьке бежит, журчит </vt:lpstr>
      <vt:lpstr>Презентация PowerPoint</vt:lpstr>
      <vt:lpstr>Человек пьет воду,                                                           умывается,                           поливает огород,                      избавляется от грязи с помощью воды,                                       перевозит грузы</vt:lpstr>
      <vt:lpstr>Вода нужна растениям</vt:lpstr>
      <vt:lpstr>Животным</vt:lpstr>
      <vt:lpstr>Презентация PowerPoint</vt:lpstr>
      <vt:lpstr>Птицам</vt:lpstr>
      <vt:lpstr>Без воды люди и животные существовать не могут</vt:lpstr>
      <vt:lpstr>Наша планета на 72% состоит из воды</vt:lpstr>
      <vt:lpstr>Где встречается вода?</vt:lpstr>
      <vt:lpstr>Море</vt:lpstr>
      <vt:lpstr>Озеро</vt:lpstr>
      <vt:lpstr>Явления неживой природы, связанные с водой</vt:lpstr>
      <vt:lpstr>Роса</vt:lpstr>
      <vt:lpstr>Снег</vt:lpstr>
      <vt:lpstr>Презентация PowerPoint</vt:lpstr>
      <vt:lpstr>Три состояния воды</vt:lpstr>
      <vt:lpstr>Вода - жидкая</vt:lpstr>
      <vt:lpstr>При нагревании вода превращается в пар</vt:lpstr>
      <vt:lpstr>Пар при охлаждении превращается в воду</vt:lpstr>
      <vt:lpstr>Облако</vt:lpstr>
      <vt:lpstr>Дождь</vt:lpstr>
      <vt:lpstr>Зимой капельки воды превращаются в снежинки</vt:lpstr>
      <vt:lpstr>Вода при замерзании превращается в лёд</vt:lpstr>
      <vt:lpstr>В тепле лёд таит</vt:lpstr>
      <vt:lpstr>Круговорот воды в природе</vt:lpstr>
      <vt:lpstr>В природе путешествует вода, Она не исчезает никогда. То в снег превратится, то в лед, Растает - и снова в поход.  Вдруг в небо взовьется,  Дождем обернется. Вокруг оглянитесь, В природу вглядитесь.  Вас окружает везде и всегда Эта волшебница-вода.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«Детский сад общеразвивающего вида № 18 с приоритетным осуществлением деятельности по социально – личностному направлению развития воспитанников». </dc:title>
  <dc:creator>1</dc:creator>
  <cp:lastModifiedBy>1</cp:lastModifiedBy>
  <cp:revision>9</cp:revision>
  <dcterms:created xsi:type="dcterms:W3CDTF">2015-02-07T11:02:02Z</dcterms:created>
  <dcterms:modified xsi:type="dcterms:W3CDTF">2015-02-07T12:18:54Z</dcterms:modified>
</cp:coreProperties>
</file>