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74" r:id="rId8"/>
    <p:sldId id="275" r:id="rId9"/>
    <p:sldId id="263" r:id="rId10"/>
    <p:sldId id="265" r:id="rId11"/>
    <p:sldId id="264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14480" y="857232"/>
            <a:ext cx="6429420" cy="2571768"/>
          </a:xfrm>
        </p:spPr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C00000"/>
                </a:solidFill>
                <a:latin typeface="Monotype Corsiva" pitchFamily="66" charset="0"/>
              </a:rPr>
              <a:t>Народная игрушка </a:t>
            </a:r>
            <a:endParaRPr lang="ru-RU" sz="6000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714752"/>
            <a:ext cx="7200928" cy="1924048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/>
              <a:t>Предметом научных исследований  игрушка стала лишь в конце </a:t>
            </a:r>
            <a:r>
              <a:rPr lang="en-US" sz="2800" dirty="0" smtClean="0"/>
              <a:t>XIX –XX</a:t>
            </a:r>
            <a:r>
              <a:rPr lang="ru-RU" sz="2800" dirty="0" smtClean="0"/>
              <a:t> в.  </a:t>
            </a:r>
            <a:endParaRPr lang="ru-RU" sz="2800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1800" dirty="0" smtClean="0">
                <a:solidFill>
                  <a:schemeClr val="tx2">
                    <a:lumMod val="10000"/>
                  </a:schemeClr>
                </a:solidFill>
              </a:rPr>
              <a:t>Своеобразна роспись игрушек. Старая </a:t>
            </a:r>
            <a:r>
              <a:rPr lang="ru-RU" sz="1800" dirty="0" err="1" smtClean="0">
                <a:solidFill>
                  <a:schemeClr val="tx2">
                    <a:lumMod val="10000"/>
                  </a:schemeClr>
                </a:solidFill>
              </a:rPr>
              <a:t>каргопольская</a:t>
            </a:r>
            <a:r>
              <a:rPr lang="ru-RU" sz="1800" dirty="0" smtClean="0">
                <a:solidFill>
                  <a:schemeClr val="tx2">
                    <a:lumMod val="10000"/>
                  </a:schemeClr>
                </a:solidFill>
              </a:rPr>
              <a:t> игрушка была неяркой, блеклой. Для ее украшения мастерицы использовали мел, печную сажу –настоящих красок тогда не знали. Даже и сегодня в росписи чувствуется северная сдержанность, суровость края.</a:t>
            </a:r>
            <a:endParaRPr lang="ru-RU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sz="1800" dirty="0" smtClean="0">
                <a:solidFill>
                  <a:schemeClr val="tx2">
                    <a:lumMod val="10000"/>
                  </a:schemeClr>
                </a:solidFill>
              </a:rPr>
              <a:t>Основа фигур  белая</a:t>
            </a:r>
            <a:endParaRPr lang="ru-RU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tx2">
                    <a:lumMod val="10000"/>
                  </a:schemeClr>
                </a:solidFill>
              </a:rPr>
              <a:t>Красочная роспись наносится по предварительно выбеленной поверхности фигур. </a:t>
            </a:r>
            <a:endParaRPr lang="ru-RU" sz="1800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7" name="Содержимое 6" descr="С. И. Рябов. Барышня. Всадница на двуглавом коне. Барышня с птицами. 1977 г.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85992"/>
            <a:ext cx="4040188" cy="3444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7" descr="http://wwwtest.tury.ru/img.php?c=58&amp;ex_id=5648&amp;pid=2914&amp;v=pv300"/>
          <p:cNvPicPr>
            <a:picLocks noGrp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2285992"/>
            <a:ext cx="3714776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</a:rPr>
              <a:t>Люди изображаются крепкими, приземистыми, мужчины почти всегда с бородой.</a:t>
            </a:r>
            <a:br>
              <a:rPr lang="ru-RU" sz="2400" dirty="0" smtClean="0">
                <a:solidFill>
                  <a:schemeClr val="tx2">
                    <a:lumMod val="25000"/>
                  </a:schemeClr>
                </a:solidFill>
              </a:rPr>
            </a:br>
            <a:endParaRPr lang="ru-RU" sz="2400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4" name="Содержимое 3" descr="Каргопольская игрушка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9" y="1714488"/>
            <a:ext cx="3000396" cy="4262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 descr="http://perunica.ru/uploads/posts/2009-12/1261323202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511476"/>
            <a:ext cx="3500462" cy="484527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Калининская игрушка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00108"/>
            <a:ext cx="8186766" cy="512605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 </a:t>
            </a:r>
            <a:r>
              <a:rPr lang="ru-RU" sz="2400" dirty="0" smtClean="0">
                <a:solidFill>
                  <a:schemeClr val="tx2">
                    <a:lumMod val="10000"/>
                  </a:schemeClr>
                </a:solidFill>
              </a:rPr>
              <a:t>Вот изящный стройный конь на длинных ногах, с гордо вскинутой головой. Это не обычная лошадь, а именно конь, </a:t>
            </a:r>
            <a:r>
              <a:rPr lang="ru-RU" sz="2400" dirty="0" err="1" smtClean="0">
                <a:solidFill>
                  <a:schemeClr val="tx2">
                    <a:lumMod val="10000"/>
                  </a:schemeClr>
                </a:solidFill>
              </a:rPr>
              <a:t>крутогривый</a:t>
            </a:r>
            <a:r>
              <a:rPr lang="ru-RU" sz="2400" dirty="0" smtClean="0">
                <a:solidFill>
                  <a:schemeClr val="tx2">
                    <a:lumMod val="10000"/>
                  </a:schemeClr>
                </a:solidFill>
              </a:rPr>
              <a:t>, сказочный, полный напряжения. Такого впечатления мастер достиг  лепкой основных объемов фигурки и мягкой пластичностью их переходов. Лишь заостренно поднятые уши нарушают общую мягкость, </a:t>
            </a:r>
            <a:r>
              <a:rPr lang="ru-RU" sz="2400" dirty="0" err="1" smtClean="0">
                <a:solidFill>
                  <a:schemeClr val="tx2">
                    <a:lumMod val="10000"/>
                  </a:schemeClr>
                </a:solidFill>
              </a:rPr>
              <a:t>скругленность</a:t>
            </a:r>
            <a:r>
              <a:rPr lang="ru-RU" sz="2400" dirty="0" smtClean="0">
                <a:solidFill>
                  <a:schemeClr val="tx2">
                    <a:lumMod val="10000"/>
                  </a:schemeClr>
                </a:solidFill>
              </a:rPr>
              <a:t> и создают ощущение настороженности, </a:t>
            </a:r>
            <a:r>
              <a:rPr lang="ru-RU" sz="2400" dirty="0" err="1" smtClean="0">
                <a:solidFill>
                  <a:schemeClr val="tx2">
                    <a:lumMod val="10000"/>
                  </a:schemeClr>
                </a:solidFill>
              </a:rPr>
              <a:t>встревоженности</a:t>
            </a:r>
            <a:r>
              <a:rPr lang="ru-RU" sz="2400" dirty="0" smtClean="0">
                <a:solidFill>
                  <a:schemeClr val="tx2">
                    <a:lumMod val="10000"/>
                  </a:schemeClr>
                </a:solidFill>
              </a:rPr>
              <a:t>. </a:t>
            </a:r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endParaRPr lang="ru-RU" dirty="0"/>
          </a:p>
        </p:txBody>
      </p:sp>
      <p:pic>
        <p:nvPicPr>
          <p:cNvPr id="4" name="Рисунок 3" descr="http://kids.moy.su/kartinki/p002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5000636"/>
            <a:ext cx="207170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200" dirty="0" smtClean="0">
                <a:solidFill>
                  <a:schemeClr val="tx2">
                    <a:lumMod val="10000"/>
                  </a:schemeClr>
                </a:solidFill>
              </a:rPr>
              <a:t>Само назначение игрушки позволяло фантазии мастера отвлекаться от повседневности, усиливать и видоизменять реальные черты.</a:t>
            </a:r>
            <a:endParaRPr lang="ru-RU" sz="22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solidFill>
                  <a:schemeClr val="tx2">
                    <a:lumMod val="10000"/>
                  </a:schemeClr>
                </a:solidFill>
              </a:rPr>
              <a:t>В изображении медведей подчеркнута забавная неуклюжесть, сила и добродушие. Звери представлены на четырех лапах, с горбом на спине, голова с разинутой пастью и намордников, в ноздре – отверстие для кольца. По-видимому, эти игрушки были частью набора  «Поводырь с медведем». Медвежья потеха принадлежала к числу любимых забав в Древней Руси. Нашла она свое отображение и в глиняной игрушке.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2">
                    <a:lumMod val="10000"/>
                  </a:schemeClr>
                </a:solidFill>
              </a:rPr>
              <a:t> </a:t>
            </a:r>
          </a:p>
          <a:p>
            <a:endParaRPr lang="ru-RU" dirty="0"/>
          </a:p>
        </p:txBody>
      </p:sp>
      <p:pic>
        <p:nvPicPr>
          <p:cNvPr id="4" name="Рисунок 3" descr="http://kids.moy.su/kartinki/p003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4500570"/>
            <a:ext cx="250033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642942"/>
          </a:xfrm>
        </p:spPr>
        <p:txBody>
          <a:bodyPr>
            <a:noAutofit/>
          </a:bodyPr>
          <a:lstStyle/>
          <a:p>
            <a:pPr algn="l"/>
            <a:r>
              <a:rPr lang="ru-RU" sz="1800" b="1" dirty="0" smtClean="0">
                <a:solidFill>
                  <a:schemeClr val="tx2">
                    <a:lumMod val="10000"/>
                  </a:schemeClr>
                </a:solidFill>
              </a:rPr>
              <a:t>В глиняной игрушке, может быть, больше, чем в любом другом виде народного творчества, очевидна нерасторжимая связь ремесла и искусства. Между руками мастера и материалом не было посредника-инструмента, который мог так или иначе воздействовать на создаваемый предмет. </a:t>
            </a:r>
            <a:endParaRPr lang="ru-RU" sz="1800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071546"/>
            <a:ext cx="8329642" cy="5054617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000" b="1" dirty="0" smtClean="0">
              <a:solidFill>
                <a:schemeClr val="tx2">
                  <a:lumMod val="10000"/>
                </a:schemeClr>
              </a:solidFill>
            </a:endParaRPr>
          </a:p>
          <a:p>
            <a:pPr>
              <a:buNone/>
            </a:pPr>
            <a:r>
              <a:rPr lang="ru-RU" sz="2000" b="1" dirty="0" smtClean="0">
                <a:solidFill>
                  <a:schemeClr val="tx2">
                    <a:lumMod val="10000"/>
                  </a:schemeClr>
                </a:solidFill>
              </a:rPr>
              <a:t>Аналогичного происхождения и многие человеческие фигурки. Они изображают скоморохов - народных певцов, музыкантов и актеров, нередко водивших за собой дрессированных зверей. С 15 века на Руси начались гонения на скоморохов со стороны светской и духовной власти. Любопытно, что фигурки скоморохов датируются именно этим временем – 16-17 веками. Скоморохи изображены играющими на музыкальных инструментах, вроде волынки, танцующими, ведущими медведей. Лепка игрушек весьма примитивна, но передает характерные позы, жесты, даже самозабвенную увлеченность игрой.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tx2">
                    <a:lumMod val="10000"/>
                  </a:schemeClr>
                </a:solidFill>
              </a:rPr>
              <a:t> </a:t>
            </a:r>
            <a:endParaRPr lang="ru-RU" b="1" dirty="0" smtClean="0">
              <a:solidFill>
                <a:schemeClr val="tx2">
                  <a:lumMod val="1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8" name="Рисунок 7" descr="http://kids.moy.su/kartinki/p003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5072074"/>
            <a:ext cx="207170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err="1" smtClean="0">
                <a:solidFill>
                  <a:schemeClr val="tx2">
                    <a:lumMod val="10000"/>
                  </a:schemeClr>
                </a:solidFill>
              </a:rPr>
              <a:t>Филимоновская</a:t>
            </a:r>
            <a:r>
              <a:rPr lang="ru-RU" sz="3600" dirty="0" smtClean="0">
                <a:solidFill>
                  <a:schemeClr val="tx2">
                    <a:lumMod val="10000"/>
                  </a:schemeClr>
                </a:solidFill>
              </a:rPr>
              <a:t> игрушка – жемчужина народного искусства</a:t>
            </a: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.</a:t>
            </a:r>
            <a:br>
              <a:rPr lang="ru-RU" dirty="0" smtClean="0">
                <a:solidFill>
                  <a:schemeClr val="tx2">
                    <a:lumMod val="10000"/>
                  </a:schemeClr>
                </a:solidFill>
              </a:rPr>
            </a:br>
            <a:endParaRPr lang="ru-RU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4" name="Содержимое 3" descr="Файл:Toy of Filimonovo 0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2285992"/>
            <a:ext cx="6072230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000" b="1" dirty="0" smtClean="0">
                <a:solidFill>
                  <a:schemeClr val="tx2">
                    <a:lumMod val="10000"/>
                  </a:schemeClr>
                </a:solidFill>
              </a:rPr>
              <a:t>Искусство глиняной игрушки – одно из древнейших. Его древние основы народ сохранил и пронес сквозь века, казалось бы, в почти неизменных и в то же время всегда новых формах</a:t>
            </a:r>
            <a:endParaRPr lang="ru-RU" sz="2000" b="1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4" name="Содержимое 3" descr="Картинка 10 из 496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600200"/>
            <a:ext cx="6329189" cy="4829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000" b="1" dirty="0" smtClean="0">
                <a:solidFill>
                  <a:schemeClr val="tx2">
                    <a:lumMod val="10000"/>
                  </a:schemeClr>
                </a:solidFill>
              </a:rPr>
              <a:t>По легенде деревня Филимоново была названа в честь деда </a:t>
            </a:r>
            <a:r>
              <a:rPr lang="ru-RU" sz="2000" b="1" dirty="0" err="1" smtClean="0">
                <a:solidFill>
                  <a:schemeClr val="tx2">
                    <a:lumMod val="10000"/>
                  </a:schemeClr>
                </a:solidFill>
              </a:rPr>
              <a:t>Филимона</a:t>
            </a:r>
            <a:r>
              <a:rPr lang="ru-RU" sz="2000" b="1" dirty="0" smtClean="0">
                <a:solidFill>
                  <a:schemeClr val="tx2">
                    <a:lumMod val="10000"/>
                  </a:schemeClr>
                </a:solidFill>
              </a:rPr>
              <a:t> – беглого каторжника, мастера гончарных дел, богомаза и игрушечника.</a:t>
            </a:r>
            <a:br>
              <a:rPr lang="ru-RU" sz="2000" b="1" dirty="0" smtClean="0">
                <a:solidFill>
                  <a:schemeClr val="tx2">
                    <a:lumMod val="10000"/>
                  </a:schemeClr>
                </a:solidFill>
              </a:rPr>
            </a:br>
            <a:r>
              <a:rPr lang="ru-RU" sz="2000" b="1" dirty="0" smtClean="0">
                <a:solidFill>
                  <a:schemeClr val="tx2">
                    <a:lumMod val="10000"/>
                  </a:schemeClr>
                </a:solidFill>
              </a:rPr>
              <a:t>В середине XIX века промысел был уже известен далеко за пределами Одоевского уезда. Семьдесят пять из ста домов в Филимонове кормились гончарством</a:t>
            </a:r>
            <a:r>
              <a:rPr lang="ru-RU" sz="1200" dirty="0" smtClean="0"/>
              <a:t>.</a:t>
            </a:r>
            <a:endParaRPr lang="ru-RU" sz="1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 </a:t>
            </a:r>
            <a:r>
              <a:rPr lang="ru-RU" sz="3100" dirty="0" err="1" smtClean="0">
                <a:solidFill>
                  <a:schemeClr val="tx2">
                    <a:lumMod val="10000"/>
                  </a:schemeClr>
                </a:solidFill>
              </a:rPr>
              <a:t>Филимоновская</a:t>
            </a:r>
            <a:r>
              <a:rPr lang="ru-RU" sz="3100" dirty="0" smtClean="0">
                <a:solidFill>
                  <a:schemeClr val="tx2">
                    <a:lumMod val="10000"/>
                  </a:schemeClr>
                </a:solidFill>
              </a:rPr>
              <a:t> игрушка - старейший  народный художественный промысел  России. Родина промысла - деревня Филимоново Одоевского района Тульской области, впервые упоминается  в древних летописях  XVI века. Мужчины в деревне Филимоново изготовляли на гончарном круге посуду, женщины лепили из глины игрушки. Все </a:t>
            </a:r>
            <a:r>
              <a:rPr lang="ru-RU" sz="3100" dirty="0" err="1" smtClean="0">
                <a:solidFill>
                  <a:schemeClr val="tx2">
                    <a:lumMod val="10000"/>
                  </a:schemeClr>
                </a:solidFill>
              </a:rPr>
              <a:t>филимоновские</a:t>
            </a:r>
            <a:r>
              <a:rPr lang="ru-RU" sz="3100" dirty="0" smtClean="0">
                <a:solidFill>
                  <a:schemeClr val="tx2">
                    <a:lumMod val="10000"/>
                  </a:schemeClr>
                </a:solidFill>
              </a:rPr>
              <a:t> игрушки - свистульки, лепятся из местной пластичной глины «</a:t>
            </a:r>
            <a:r>
              <a:rPr lang="ru-RU" sz="3100" dirty="0" err="1" smtClean="0">
                <a:solidFill>
                  <a:schemeClr val="tx2">
                    <a:lumMod val="10000"/>
                  </a:schemeClr>
                </a:solidFill>
              </a:rPr>
              <a:t>синики</a:t>
            </a:r>
            <a:r>
              <a:rPr lang="ru-RU" sz="3100" dirty="0" smtClean="0">
                <a:solidFill>
                  <a:schemeClr val="tx2">
                    <a:lumMod val="10000"/>
                  </a:schemeClr>
                </a:solidFill>
              </a:rPr>
              <a:t>», дающей после обжига белый черепок. Уникальная по своим свойствам глина, дает возможность мастеру  всю скульптурку лепить из одного куска,  добиваясь красивых по пластике, выразительных форм</a:t>
            </a: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. </a:t>
            </a:r>
            <a:endParaRPr lang="ru-RU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400" dirty="0" smtClean="0">
                <a:solidFill>
                  <a:schemeClr val="tx2">
                    <a:lumMod val="10000"/>
                  </a:schemeClr>
                </a:solidFill>
              </a:rPr>
              <a:t>Все </a:t>
            </a:r>
            <a:r>
              <a:rPr lang="ru-RU" sz="2400" dirty="0" err="1" smtClean="0">
                <a:solidFill>
                  <a:schemeClr val="tx2">
                    <a:lumMod val="10000"/>
                  </a:schemeClr>
                </a:solidFill>
              </a:rPr>
              <a:t>филимоновские</a:t>
            </a:r>
            <a:r>
              <a:rPr lang="ru-RU" sz="2400" dirty="0" smtClean="0">
                <a:solidFill>
                  <a:schemeClr val="tx2">
                    <a:lumMod val="10000"/>
                  </a:schemeClr>
                </a:solidFill>
              </a:rPr>
              <a:t> игрушки - свистульки, лепятся из местной пластичной глины «</a:t>
            </a:r>
            <a:r>
              <a:rPr lang="ru-RU" sz="2400" dirty="0" err="1" smtClean="0">
                <a:solidFill>
                  <a:schemeClr val="tx2">
                    <a:lumMod val="10000"/>
                  </a:schemeClr>
                </a:solidFill>
              </a:rPr>
              <a:t>синики</a:t>
            </a:r>
            <a:r>
              <a:rPr lang="ru-RU" sz="2400" dirty="0" smtClean="0">
                <a:solidFill>
                  <a:schemeClr val="tx2">
                    <a:lumMod val="10000"/>
                  </a:schemeClr>
                </a:solidFill>
              </a:rPr>
              <a:t>», дающей после обжига белый черепок</a:t>
            </a:r>
            <a:endParaRPr lang="ru-RU" sz="2400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4" name="Содержимое 3" descr="http://lepnj.narod.ru/svistok/im1.gif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571612"/>
            <a:ext cx="5572164" cy="3682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1200" dirty="0" smtClean="0"/>
              <a:t> </a:t>
            </a:r>
            <a:r>
              <a:rPr lang="ru-RU" sz="2200" dirty="0" smtClean="0">
                <a:solidFill>
                  <a:schemeClr val="tx2">
                    <a:lumMod val="10000"/>
                  </a:schemeClr>
                </a:solidFill>
              </a:rPr>
              <a:t> В 2009 году в Одоеве открылся музей </a:t>
            </a:r>
            <a:r>
              <a:rPr lang="ru-RU" sz="2200" dirty="0" err="1" smtClean="0">
                <a:solidFill>
                  <a:schemeClr val="tx2">
                    <a:lumMod val="10000"/>
                  </a:schemeClr>
                </a:solidFill>
              </a:rPr>
              <a:t>Филимоновской</a:t>
            </a:r>
            <a:r>
              <a:rPr lang="ru-RU" sz="2200" dirty="0" smtClean="0">
                <a:solidFill>
                  <a:schemeClr val="tx2">
                    <a:lumMod val="10000"/>
                  </a:schemeClr>
                </a:solidFill>
              </a:rPr>
              <a:t> игрушки, в экспозиции можно увидеть работы и фотографии  талантливых мастериц прошлого и нынешнего века.</a:t>
            </a:r>
            <a:endParaRPr lang="ru-RU" sz="22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2000" b="1" i="1" dirty="0" smtClean="0">
                <a:solidFill>
                  <a:schemeClr val="tx2">
                    <a:lumMod val="10000"/>
                  </a:schemeClr>
                </a:solidFill>
              </a:rPr>
              <a:t>Ты откуда пришла к нам такая?</a:t>
            </a:r>
            <a:r>
              <a:rPr lang="ru-RU" sz="2000" b="1" dirty="0" smtClean="0">
                <a:solidFill>
                  <a:schemeClr val="tx2">
                    <a:lumMod val="10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tx2">
                    <a:lumMod val="10000"/>
                  </a:schemeClr>
                </a:solidFill>
              </a:rPr>
            </a:br>
            <a:r>
              <a:rPr lang="ru-RU" sz="2000" b="1" i="1" dirty="0" smtClean="0">
                <a:solidFill>
                  <a:schemeClr val="tx2">
                    <a:lumMod val="10000"/>
                  </a:schemeClr>
                </a:solidFill>
              </a:rPr>
              <a:t>Вся простая, без хитрых затей.</a:t>
            </a:r>
            <a:r>
              <a:rPr lang="ru-RU" sz="2000" b="1" dirty="0" smtClean="0">
                <a:solidFill>
                  <a:schemeClr val="tx2">
                    <a:lumMod val="10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tx2">
                    <a:lumMod val="10000"/>
                  </a:schemeClr>
                </a:solidFill>
              </a:rPr>
            </a:br>
            <a:r>
              <a:rPr lang="ru-RU" sz="2000" b="1" i="1" dirty="0" smtClean="0">
                <a:solidFill>
                  <a:schemeClr val="tx2">
                    <a:lumMod val="10000"/>
                  </a:schemeClr>
                </a:solidFill>
              </a:rPr>
              <a:t>С длинной шеей и расписная,</a:t>
            </a:r>
            <a:r>
              <a:rPr lang="ru-RU" sz="2000" b="1" dirty="0" smtClean="0">
                <a:solidFill>
                  <a:schemeClr val="tx2">
                    <a:lumMod val="10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tx2">
                    <a:lumMod val="10000"/>
                  </a:schemeClr>
                </a:solidFill>
              </a:rPr>
            </a:br>
            <a:r>
              <a:rPr lang="ru-RU" sz="2000" b="1" i="1" dirty="0" smtClean="0">
                <a:solidFill>
                  <a:schemeClr val="tx2">
                    <a:lumMod val="10000"/>
                  </a:schemeClr>
                </a:solidFill>
              </a:rPr>
              <a:t>Для игры и забавы детей.</a:t>
            </a:r>
            <a:r>
              <a:rPr lang="ru-RU" sz="2000" b="1" dirty="0" smtClean="0">
                <a:solidFill>
                  <a:schemeClr val="tx2">
                    <a:lumMod val="10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tx2">
                    <a:lumMod val="10000"/>
                  </a:schemeClr>
                </a:solidFill>
              </a:rPr>
            </a:br>
            <a:r>
              <a:rPr lang="ru-RU" sz="2000" b="1" i="1" dirty="0" smtClean="0">
                <a:solidFill>
                  <a:schemeClr val="tx2">
                    <a:lumMod val="10000"/>
                  </a:schemeClr>
                </a:solidFill>
              </a:rPr>
              <a:t>Я тебя полюбил в раннем детстве – </a:t>
            </a:r>
            <a:r>
              <a:rPr lang="ru-RU" sz="2000" b="1" dirty="0" smtClean="0">
                <a:solidFill>
                  <a:schemeClr val="tx2">
                    <a:lumMod val="10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tx2">
                    <a:lumMod val="10000"/>
                  </a:schemeClr>
                </a:solidFill>
              </a:rPr>
            </a:br>
            <a:r>
              <a:rPr lang="ru-RU" sz="2000" b="1" i="1" dirty="0" smtClean="0">
                <a:solidFill>
                  <a:schemeClr val="tx2">
                    <a:lumMod val="10000"/>
                  </a:schemeClr>
                </a:solidFill>
              </a:rPr>
              <a:t>Мастерицею бабка была.</a:t>
            </a:r>
            <a:r>
              <a:rPr lang="ru-RU" sz="2000" b="1" dirty="0" smtClean="0">
                <a:solidFill>
                  <a:schemeClr val="tx2">
                    <a:lumMod val="10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tx2">
                    <a:lumMod val="10000"/>
                  </a:schemeClr>
                </a:solidFill>
              </a:rPr>
            </a:br>
            <a:r>
              <a:rPr lang="ru-RU" sz="2000" b="1" i="1" dirty="0" smtClean="0">
                <a:solidFill>
                  <a:schemeClr val="tx2">
                    <a:lumMod val="10000"/>
                  </a:schemeClr>
                </a:solidFill>
              </a:rPr>
              <a:t>Ты ко мне перешла по наследству</a:t>
            </a:r>
            <a:r>
              <a:rPr lang="ru-RU" sz="2000" b="1" dirty="0" smtClean="0">
                <a:solidFill>
                  <a:schemeClr val="tx2">
                    <a:lumMod val="10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tx2">
                    <a:lumMod val="10000"/>
                  </a:schemeClr>
                </a:solidFill>
              </a:rPr>
            </a:br>
            <a:r>
              <a:rPr lang="ru-RU" sz="2000" b="1" i="1" dirty="0" smtClean="0">
                <a:solidFill>
                  <a:schemeClr val="tx2">
                    <a:lumMod val="10000"/>
                  </a:schemeClr>
                </a:solidFill>
              </a:rPr>
              <a:t>От красивых людей из села.</a:t>
            </a:r>
            <a:r>
              <a:rPr lang="ru-RU" sz="2000" b="1" dirty="0" smtClean="0">
                <a:solidFill>
                  <a:schemeClr val="tx2">
                    <a:lumMod val="10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tx2">
                    <a:lumMod val="10000"/>
                  </a:schemeClr>
                </a:solidFill>
              </a:rPr>
            </a:br>
            <a:r>
              <a:rPr lang="ru-RU" sz="2000" b="1" i="1" dirty="0" smtClean="0">
                <a:solidFill>
                  <a:schemeClr val="tx2">
                    <a:lumMod val="10000"/>
                  </a:schemeClr>
                </a:solidFill>
              </a:rPr>
              <a:t>Для тебя не страшны расстоянья.</a:t>
            </a:r>
            <a:r>
              <a:rPr lang="ru-RU" sz="2000" b="1" dirty="0" smtClean="0">
                <a:solidFill>
                  <a:schemeClr val="tx2">
                    <a:lumMod val="10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tx2">
                    <a:lumMod val="10000"/>
                  </a:schemeClr>
                </a:solidFill>
              </a:rPr>
            </a:br>
            <a:r>
              <a:rPr lang="ru-RU" sz="2000" b="1" i="1" dirty="0" smtClean="0">
                <a:solidFill>
                  <a:schemeClr val="tx2">
                    <a:lumMod val="10000"/>
                  </a:schemeClr>
                </a:solidFill>
              </a:rPr>
              <a:t>Ты – от предков далеких времен.</a:t>
            </a:r>
            <a:r>
              <a:rPr lang="ru-RU" sz="2000" b="1" dirty="0" smtClean="0">
                <a:solidFill>
                  <a:schemeClr val="tx2">
                    <a:lumMod val="10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tx2">
                    <a:lumMod val="10000"/>
                  </a:schemeClr>
                </a:solidFill>
              </a:rPr>
            </a:br>
            <a:r>
              <a:rPr lang="ru-RU" sz="2000" b="1" i="1" dirty="0" smtClean="0">
                <a:solidFill>
                  <a:schemeClr val="tx2">
                    <a:lumMod val="10000"/>
                  </a:schemeClr>
                </a:solidFill>
              </a:rPr>
              <a:t>Эти глиняные изваянья – </a:t>
            </a:r>
            <a:r>
              <a:rPr lang="ru-RU" sz="2000" b="1" dirty="0" smtClean="0">
                <a:solidFill>
                  <a:schemeClr val="tx2">
                    <a:lumMod val="10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tx2">
                    <a:lumMod val="10000"/>
                  </a:schemeClr>
                </a:solidFill>
              </a:rPr>
            </a:br>
            <a:r>
              <a:rPr lang="ru-RU" sz="2000" b="1" i="1" dirty="0" smtClean="0">
                <a:solidFill>
                  <a:schemeClr val="tx2">
                    <a:lumMod val="10000"/>
                  </a:schemeClr>
                </a:solidFill>
              </a:rPr>
              <a:t>Колокольной Руси перезвон</a:t>
            </a:r>
            <a:endParaRPr lang="ru-RU" sz="2000" b="1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4" name="Рисунок 3" descr="Картинка 34 из 50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2214554"/>
            <a:ext cx="3357586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chemeClr val="tx2">
                    <a:lumMod val="25000"/>
                  </a:schemeClr>
                </a:solidFill>
              </a:rPr>
              <a:t>Богородская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  игрушка</a:t>
            </a:r>
            <a:endParaRPr lang="ru-RU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4" name="Содержимое 3" descr="http://viki.rdf.ru/media/upload/preview/3_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1240" y="1428736"/>
            <a:ext cx="6554098" cy="4697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Традиции </a:t>
            </a: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</a:rPr>
              <a:t>богородской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игрушки, передаваясь  из поколения  в поколение, сохранились до наших дней.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Движущиеся деревянные игрушки, сделанные в российской глубинке мастерами народного творчества, несут тепло рук мастера и доброту в дом. Народные мастера, работая простыми инструментами, создают из липы правдивые, реалистические образы людей и животных, сюжеты.</a:t>
            </a: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 descr="Наперстки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3714752"/>
            <a:ext cx="228601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Кузнец и медведь </a:t>
            </a:r>
            <a:endParaRPr lang="ru-RU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4" name="Содержимое 3" descr="http://www.bambytoys.ru/pictures/kuznet/764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«Мышка и кошка»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ручная работа художник Блинов А. И.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Содержимое 3" descr="http://www.bambytoys.ru/pictures/kuznet/764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chemeClr val="tx2">
                    <a:lumMod val="25000"/>
                  </a:schemeClr>
                </a:solidFill>
              </a:rPr>
              <a:t>Каргопольская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 игрушка</a:t>
            </a:r>
            <a:endParaRPr lang="ru-RU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4" name="Содержимое 3" descr="Картинка 1 из 16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400" dirty="0" err="1" smtClean="0">
                <a:solidFill>
                  <a:schemeClr val="tx2">
                    <a:lumMod val="25000"/>
                  </a:schemeClr>
                </a:solidFill>
              </a:rPr>
              <a:t>Каргопольская</a:t>
            </a: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</a:rPr>
              <a:t> глиняная игрушка как художественное явление сегодня по праву занимает одно из первых мест среди российских народных промыслов игрушки.</a:t>
            </a:r>
            <a:endParaRPr lang="ru-RU" sz="2400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1026" name="Picture 2" descr="Каргопольская глиняная игрушка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518729"/>
            <a:ext cx="2357454" cy="3253287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500430" y="1500174"/>
            <a:ext cx="507209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10000"/>
                  </a:schemeClr>
                </a:solidFill>
              </a:rPr>
              <a:t>Большая заслуга в этом принадлежит известным мастерам из д. </a:t>
            </a:r>
            <a:r>
              <a:rPr lang="ru-RU" sz="2400" dirty="0" err="1" smtClean="0">
                <a:solidFill>
                  <a:schemeClr val="tx2">
                    <a:lumMod val="10000"/>
                  </a:schemeClr>
                </a:solidFill>
              </a:rPr>
              <a:t>Гринево</a:t>
            </a:r>
            <a:r>
              <a:rPr lang="ru-RU" sz="2400" dirty="0" smtClean="0">
                <a:solidFill>
                  <a:schemeClr val="tx2">
                    <a:lumMod val="10000"/>
                  </a:schemeClr>
                </a:solidFill>
              </a:rPr>
              <a:t>: Ивану Васильевичу Дружинину (1887 - 1949г.г.) - талантливому мастеру - классику </a:t>
            </a:r>
            <a:r>
              <a:rPr lang="ru-RU" sz="2400" dirty="0" err="1" smtClean="0">
                <a:solidFill>
                  <a:schemeClr val="tx2">
                    <a:lumMod val="10000"/>
                  </a:schemeClr>
                </a:solidFill>
              </a:rPr>
              <a:t>каргопольской</a:t>
            </a:r>
            <a:r>
              <a:rPr lang="ru-RU" sz="2400" dirty="0" smtClean="0">
                <a:solidFill>
                  <a:schemeClr val="tx2">
                    <a:lumMod val="10000"/>
                  </a:schemeClr>
                </a:solidFill>
              </a:rPr>
              <a:t> игрушки и </a:t>
            </a:r>
            <a:r>
              <a:rPr lang="ru-RU" sz="2400" dirty="0" err="1" smtClean="0">
                <a:solidFill>
                  <a:schemeClr val="tx2">
                    <a:lumMod val="10000"/>
                  </a:schemeClr>
                </a:solidFill>
              </a:rPr>
              <a:t>Ульяне</a:t>
            </a:r>
            <a:r>
              <a:rPr lang="ru-RU" sz="2400" dirty="0" smtClean="0">
                <a:solidFill>
                  <a:schemeClr val="tx2">
                    <a:lumMod val="10000"/>
                  </a:schemeClr>
                </a:solidFill>
              </a:rPr>
              <a:t> Ивановне Бабкиной ( 1889 - 1977г.г.) - самой знаменитой мастерице.</a:t>
            </a:r>
            <a:br>
              <a:rPr lang="ru-RU" sz="2400" dirty="0" smtClean="0">
                <a:solidFill>
                  <a:schemeClr val="tx2">
                    <a:lumMod val="10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tx2">
                    <a:lumMod val="25000"/>
                  </a:schemeClr>
                </a:solidFill>
              </a:rPr>
            </a:br>
            <a:endParaRPr lang="ru-RU" sz="2400" dirty="0">
              <a:solidFill>
                <a:schemeClr val="tx2">
                  <a:lumMod val="25000"/>
                </a:schemeClr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642918"/>
            <a:ext cx="8043890" cy="774720"/>
          </a:xfrm>
        </p:spPr>
        <p:txBody>
          <a:bodyPr>
            <a:noAutofit/>
          </a:bodyPr>
          <a:lstStyle/>
          <a:p>
            <a:pPr algn="l"/>
            <a:r>
              <a:rPr lang="ru-RU" sz="1800" dirty="0" smtClean="0">
                <a:solidFill>
                  <a:schemeClr val="tx2">
                    <a:lumMod val="10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tx2">
                    <a:lumMod val="10000"/>
                  </a:schemeClr>
                </a:solidFill>
              </a:rPr>
            </a:br>
            <a:r>
              <a:rPr lang="ru-RU" sz="1800" dirty="0" smtClean="0">
                <a:solidFill>
                  <a:schemeClr val="tx2">
                    <a:lumMod val="10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tx2">
                    <a:lumMod val="10000"/>
                  </a:schemeClr>
                </a:solidFill>
              </a:rPr>
            </a:br>
            <a:r>
              <a:rPr lang="ru-RU" sz="1800" dirty="0" smtClean="0">
                <a:solidFill>
                  <a:schemeClr val="tx2">
                    <a:lumMod val="10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tx2">
                    <a:lumMod val="10000"/>
                  </a:schemeClr>
                </a:solidFill>
              </a:rPr>
            </a:br>
            <a:r>
              <a:rPr lang="ru-RU" sz="1800" dirty="0" smtClean="0">
                <a:solidFill>
                  <a:schemeClr val="tx2">
                    <a:lumMod val="10000"/>
                  </a:schemeClr>
                </a:solidFill>
              </a:rPr>
              <a:t>Основная тема творчества </a:t>
            </a:r>
            <a:r>
              <a:rPr lang="ru-RU" sz="1800" dirty="0" err="1" smtClean="0">
                <a:solidFill>
                  <a:schemeClr val="tx2">
                    <a:lumMod val="10000"/>
                  </a:schemeClr>
                </a:solidFill>
              </a:rPr>
              <a:t>Ульяны</a:t>
            </a:r>
            <a:r>
              <a:rPr lang="ru-RU" sz="1800" dirty="0" smtClean="0">
                <a:solidFill>
                  <a:schemeClr val="tx2">
                    <a:lumMod val="10000"/>
                  </a:schemeClr>
                </a:solidFill>
              </a:rPr>
              <a:t> Бабкиной - образы окружающей её повседневной жизни, образ человека северной деревни. Меткие по пластическому решению, радостные по росписи, игрушки воплощают естественную радость жизни.</a:t>
            </a:r>
            <a:br>
              <a:rPr lang="ru-RU" sz="1800" dirty="0" smtClean="0">
                <a:solidFill>
                  <a:schemeClr val="tx2">
                    <a:lumMod val="10000"/>
                  </a:schemeClr>
                </a:solidFill>
              </a:rPr>
            </a:br>
            <a:r>
              <a:rPr lang="ru-RU" sz="1800" dirty="0" smtClean="0">
                <a:solidFill>
                  <a:schemeClr val="tx2">
                    <a:lumMod val="10000"/>
                  </a:schemeClr>
                </a:solidFill>
              </a:rPr>
              <a:t>Появляются несвойственные ранее для </a:t>
            </a:r>
            <a:r>
              <a:rPr lang="ru-RU" sz="1800" dirty="0" err="1" smtClean="0">
                <a:solidFill>
                  <a:schemeClr val="tx2">
                    <a:lumMod val="10000"/>
                  </a:schemeClr>
                </a:solidFill>
              </a:rPr>
              <a:t>каргопольской</a:t>
            </a:r>
            <a:r>
              <a:rPr lang="ru-RU" sz="1800" dirty="0" smtClean="0">
                <a:solidFill>
                  <a:schemeClr val="tx2">
                    <a:lumMod val="10000"/>
                  </a:schemeClr>
                </a:solidFill>
              </a:rPr>
              <a:t> игрушки характеристики: движение, усложненность пластического решения, расширение тематики и сюжетные игрушки.</a:t>
            </a:r>
            <a:br>
              <a:rPr lang="ru-RU" sz="1800" dirty="0" smtClean="0">
                <a:solidFill>
                  <a:schemeClr val="tx2">
                    <a:lumMod val="10000"/>
                  </a:schemeClr>
                </a:solidFill>
              </a:rPr>
            </a:br>
            <a:r>
              <a:rPr lang="ru-RU" sz="1800" dirty="0" smtClean="0">
                <a:solidFill>
                  <a:schemeClr val="tx2">
                    <a:lumMod val="10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tx2">
                    <a:lumMod val="10000"/>
                  </a:schemeClr>
                </a:solidFill>
              </a:rPr>
            </a:br>
            <a:endParaRPr lang="ru-RU" sz="18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2214554"/>
            <a:ext cx="7758138" cy="3911609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endParaRPr lang="ru-RU" dirty="0" smtClean="0">
              <a:solidFill>
                <a:schemeClr val="tx2">
                  <a:lumMod val="10000"/>
                </a:schemeClr>
              </a:solidFill>
            </a:endParaRPr>
          </a:p>
          <a:p>
            <a:pPr>
              <a:buNone/>
            </a:pPr>
            <a:endParaRPr lang="ru-RU" dirty="0" smtClean="0">
              <a:solidFill>
                <a:schemeClr val="tx2">
                  <a:lumMod val="10000"/>
                </a:schemeClr>
              </a:solidFill>
            </a:endParaRPr>
          </a:p>
          <a:p>
            <a:pPr>
              <a:buNone/>
            </a:pPr>
            <a:endParaRPr lang="ru-RU" dirty="0" smtClean="0">
              <a:solidFill>
                <a:schemeClr val="tx2">
                  <a:lumMod val="10000"/>
                </a:schemeClr>
              </a:solidFill>
            </a:endParaRPr>
          </a:p>
          <a:p>
            <a:pPr>
              <a:buNone/>
            </a:pPr>
            <a:r>
              <a:rPr lang="ru-RU" sz="5500" dirty="0" err="1" smtClean="0">
                <a:solidFill>
                  <a:schemeClr val="tx2">
                    <a:lumMod val="10000"/>
                  </a:schemeClr>
                </a:solidFill>
              </a:rPr>
              <a:t>Ульяна</a:t>
            </a:r>
            <a:r>
              <a:rPr lang="ru-RU" sz="5500" dirty="0" smtClean="0">
                <a:solidFill>
                  <a:schemeClr val="tx2">
                    <a:lumMod val="10000"/>
                  </a:schemeClr>
                </a:solidFill>
              </a:rPr>
              <a:t> Ивановна Бабкина жила в покинутой всеми деревне </a:t>
            </a:r>
            <a:r>
              <a:rPr lang="ru-RU" sz="5500" dirty="0" err="1" smtClean="0">
                <a:solidFill>
                  <a:schemeClr val="tx2">
                    <a:lumMod val="10000"/>
                  </a:schemeClr>
                </a:solidFill>
              </a:rPr>
              <a:t>Гринево</a:t>
            </a:r>
            <a:r>
              <a:rPr lang="ru-RU" sz="5500" dirty="0" smtClean="0">
                <a:solidFill>
                  <a:schemeClr val="tx2">
                    <a:lumMod val="10000"/>
                  </a:schemeClr>
                </a:solidFill>
              </a:rPr>
              <a:t>, расположенной в 17 километрах от Каргополя. Восемьдесят девять лет - всю жизнь делала мастерица свои "бобки" (местное название игрушки), то под протяжно распеваемую сказку, то под задорную частушку, то под напев старинной песни, перекликавшейся с образами глиняных фигурок. Она часто дарила игрушки детям или несла на ярмарку в Каргополь.</a:t>
            </a:r>
            <a:br>
              <a:rPr lang="ru-RU" sz="5500" dirty="0" smtClean="0">
                <a:solidFill>
                  <a:schemeClr val="tx2">
                    <a:lumMod val="10000"/>
                  </a:schemeClr>
                </a:solidFill>
              </a:rPr>
            </a:br>
            <a:r>
              <a:rPr lang="ru-RU" sz="5500" dirty="0" smtClean="0">
                <a:solidFill>
                  <a:schemeClr val="tx2">
                    <a:lumMod val="10000"/>
                  </a:schemeClr>
                </a:solidFill>
              </a:rPr>
              <a:t/>
            </a:r>
            <a:br>
              <a:rPr lang="ru-RU" sz="5500" dirty="0" smtClean="0">
                <a:solidFill>
                  <a:schemeClr val="tx2">
                    <a:lumMod val="10000"/>
                  </a:schemeClr>
                </a:solidFill>
              </a:rPr>
            </a:br>
            <a:r>
              <a:rPr lang="ru-RU" sz="5500" dirty="0" smtClean="0">
                <a:solidFill>
                  <a:schemeClr val="tx2">
                    <a:lumMod val="10000"/>
                  </a:schemeClr>
                </a:solidFill>
              </a:rPr>
              <a:t>Огромный интерес к её творчеству в 60-е годы способствовал возрождению промысла. В 1967 г. по инициативе Союза художников РСФСР в Каргополе создали гончарный цех, который в 1968 г. стал филиалом предприятия народных художественных промыслов "Беломорские узоры" (г.Архангельск).</a:t>
            </a:r>
            <a:br>
              <a:rPr lang="ru-RU" sz="5500" dirty="0" smtClean="0">
                <a:solidFill>
                  <a:schemeClr val="tx2">
                    <a:lumMod val="10000"/>
                  </a:schemeClr>
                </a:solidFill>
              </a:rPr>
            </a:br>
            <a:endParaRPr lang="ru-RU" sz="5500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357166"/>
            <a:ext cx="8115328" cy="1060472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tx2">
                    <a:lumMod val="25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tx2">
                    <a:lumMod val="25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tx2">
                    <a:lumMod val="25000"/>
                  </a:schemeClr>
                </a:solidFill>
              </a:rPr>
            </a:br>
            <a:r>
              <a:rPr lang="ru-RU" sz="1800" dirty="0" smtClean="0">
                <a:solidFill>
                  <a:schemeClr val="tx2">
                    <a:lumMod val="25000"/>
                  </a:schemeClr>
                </a:solidFill>
              </a:rPr>
              <a:t>Искусство изготовления </a:t>
            </a:r>
            <a:r>
              <a:rPr lang="ru-RU" sz="1800" dirty="0" err="1" smtClean="0">
                <a:solidFill>
                  <a:schemeClr val="tx2">
                    <a:lumMod val="25000"/>
                  </a:schemeClr>
                </a:solidFill>
              </a:rPr>
              <a:t>каргопольских</a:t>
            </a:r>
            <a:r>
              <a:rPr lang="ru-RU" sz="1800" dirty="0" smtClean="0">
                <a:solidFill>
                  <a:schemeClr val="tx2">
                    <a:lumMod val="25000"/>
                  </a:schemeClr>
                </a:solidFill>
              </a:rPr>
              <a:t> игрушек — искусство северной деревни, народ которой любит и бережно хранит предания старины, обожает сказки и веселые шутки-прибаутки, боготворит природу и ее обитателей, изображая их в глине</a:t>
            </a:r>
            <a:r>
              <a:rPr lang="ru-RU" sz="1800" dirty="0" smtClean="0">
                <a:solidFill>
                  <a:schemeClr val="tx2">
                    <a:lumMod val="25000"/>
                  </a:schemeClr>
                </a:solidFill>
              </a:rPr>
              <a:t>.</a:t>
            </a:r>
            <a:br>
              <a:rPr lang="ru-RU" sz="1800" dirty="0" smtClean="0">
                <a:solidFill>
                  <a:schemeClr val="tx2">
                    <a:lumMod val="25000"/>
                  </a:schemeClr>
                </a:solidFill>
              </a:rPr>
            </a:br>
            <a:r>
              <a:rPr lang="ru-RU" sz="2000" dirty="0" smtClean="0">
                <a:solidFill>
                  <a:schemeClr val="tx2">
                    <a:lumMod val="2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tx2">
                    <a:lumMod val="25000"/>
                  </a:schemeClr>
                </a:solidFill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928802"/>
            <a:ext cx="7972452" cy="419736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solidFill>
                  <a:schemeClr val="tx2">
                    <a:lumMod val="10000"/>
                  </a:schemeClr>
                </a:solidFill>
              </a:rPr>
              <a:t>На севере, в старинном русском городе Каргополе Архангельской области находится один из центров производства глиняной игрушки. В старину Каргополь был широко известный и большой культурный центр Русского Севера. Сейчас это заповедные места, где до сих пор сохранилась самобытная русская культура, искусства и ремесла.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2">
                    <a:lumMod val="10000"/>
                  </a:schemeClr>
                </a:solidFill>
              </a:rPr>
              <a:t>Издавна в окрестных деревнях близ Каргополя делали свистульки, фигурки, изображали то, что видели.</a:t>
            </a:r>
          </a:p>
          <a:p>
            <a:endParaRPr lang="ru-RU" sz="2000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</TotalTime>
  <Words>629</Words>
  <Application>Microsoft Office PowerPoint</Application>
  <PresentationFormat>Экран (4:3)</PresentationFormat>
  <Paragraphs>39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Народная игрушка </vt:lpstr>
      <vt:lpstr>Богородская  игрушка</vt:lpstr>
      <vt:lpstr>Традиции богородской игрушки, передаваясь  из поколения  в поколение, сохранились до наших дней.</vt:lpstr>
      <vt:lpstr>Кузнец и медведь </vt:lpstr>
      <vt:lpstr>«Мышка и кошка» ручная работа художник Блинов А. И.</vt:lpstr>
      <vt:lpstr>Каргопольская игрушка</vt:lpstr>
      <vt:lpstr>Каргопольская глиняная игрушка как художественное явление сегодня по праву занимает одно из первых мест среди российских народных промыслов игрушки.</vt:lpstr>
      <vt:lpstr>   Основная тема творчества Ульяны Бабкиной - образы окружающей её повседневной жизни, образ человека северной деревни. Меткие по пластическому решению, радостные по росписи, игрушки воплощают естественную радость жизни. Появляются несвойственные ранее для каргопольской игрушки характеристики: движение, усложненность пластического решения, расширение тематики и сюжетные игрушки.  </vt:lpstr>
      <vt:lpstr>   Искусство изготовления каргопольских игрушек — искусство северной деревни, народ которой любит и бережно хранит предания старины, обожает сказки и веселые шутки-прибаутки, боготворит природу и ее обитателей, изображая их в глине.   </vt:lpstr>
      <vt:lpstr>Своеобразна роспись игрушек. Старая каргопольская игрушка была неяркой, блеклой. Для ее украшения мастерицы использовали мел, печную сажу –настоящих красок тогда не знали. Даже и сегодня в росписи чувствуется северная сдержанность, суровость края.</vt:lpstr>
      <vt:lpstr>Люди изображаются крепкими, приземистыми, мужчины почти всегда с бородой. </vt:lpstr>
      <vt:lpstr>Калининская игрушка </vt:lpstr>
      <vt:lpstr>Само назначение игрушки позволяло фантазии мастера отвлекаться от повседневности, усиливать и видоизменять реальные черты.</vt:lpstr>
      <vt:lpstr>В глиняной игрушке, может быть, больше, чем в любом другом виде народного творчества, очевидна нерасторжимая связь ремесла и искусства. Между руками мастера и материалом не было посредника-инструмента, который мог так или иначе воздействовать на создаваемый предмет. </vt:lpstr>
      <vt:lpstr>Филимоновская игрушка – жемчужина народного искусства. </vt:lpstr>
      <vt:lpstr>Искусство глиняной игрушки – одно из древнейших. Его древние основы народ сохранил и пронес сквозь века, казалось бы, в почти неизменных и в то же время всегда новых формах</vt:lpstr>
      <vt:lpstr>По легенде деревня Филимоново была названа в честь деда Филимона – беглого каторжника, мастера гончарных дел, богомаза и игрушечника. В середине XIX века промысел был уже известен далеко за пределами Одоевского уезда. Семьдесят пять из ста домов в Филимонове кормились гончарством.</vt:lpstr>
      <vt:lpstr>Все филимоновские игрушки - свистульки, лепятся из местной пластичной глины «синики», дающей после обжига белый черепок</vt:lpstr>
      <vt:lpstr>  В 2009 году в Одоеве открылся музей Филимоновской игрушки, в экспозиции можно увидеть работы и фотографии  талантливых мастериц прошлого и нынешнего века.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Народная игрушка </dc:title>
  <dc:creator>Татьяна</dc:creator>
  <cp:lastModifiedBy>Татьяна</cp:lastModifiedBy>
  <cp:revision>23</cp:revision>
  <dcterms:created xsi:type="dcterms:W3CDTF">2011-12-13T09:01:48Z</dcterms:created>
  <dcterms:modified xsi:type="dcterms:W3CDTF">2011-12-14T14:20:26Z</dcterms:modified>
</cp:coreProperties>
</file>