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4" r:id="rId2"/>
    <p:sldId id="298" r:id="rId3"/>
    <p:sldId id="296" r:id="rId4"/>
    <p:sldId id="276" r:id="rId5"/>
    <p:sldId id="267" r:id="rId6"/>
    <p:sldId id="273" r:id="rId7"/>
    <p:sldId id="268" r:id="rId8"/>
    <p:sldId id="269" r:id="rId9"/>
    <p:sldId id="274" r:id="rId10"/>
    <p:sldId id="272" r:id="rId11"/>
    <p:sldId id="270" r:id="rId12"/>
    <p:sldId id="271" r:id="rId13"/>
    <p:sldId id="275" r:id="rId14"/>
    <p:sldId id="295" r:id="rId15"/>
    <p:sldId id="297" r:id="rId16"/>
    <p:sldId id="299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009900"/>
    <a:srgbClr val="FFE0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1DC7D-1FD3-4C75-97CD-2DAA60C4F7D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F0B2F-9663-48F0-B5E4-5CBE769C8B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36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1A179-37D7-4E0E-A736-3324178907D4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879B7-806E-47C4-9560-A40156930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dissolv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dissolve/>
    <p:sndAc>
      <p:stSnd>
        <p:snd r:embed="rId13" name="chimes.wav"/>
      </p:stSnd>
    </p:sndAc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6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5" Type="http://schemas.openxmlformats.org/officeDocument/2006/relationships/image" Target="../media/image10.jpeg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Relationship Id="rId1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4.jpeg"/><Relationship Id="rId3" Type="http://schemas.openxmlformats.org/officeDocument/2006/relationships/audio" Target="../media/audio5.wav"/><Relationship Id="rId7" Type="http://schemas.openxmlformats.org/officeDocument/2006/relationships/image" Target="../media/image40.jpeg"/><Relationship Id="rId12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31.jpeg"/><Relationship Id="rId5" Type="http://schemas.openxmlformats.org/officeDocument/2006/relationships/audio" Target="../media/audio3.wav"/><Relationship Id="rId10" Type="http://schemas.openxmlformats.org/officeDocument/2006/relationships/image" Target="../media/image37.jpeg"/><Relationship Id="rId4" Type="http://schemas.openxmlformats.org/officeDocument/2006/relationships/audio" Target="../media/audio6.wav"/><Relationship Id="rId9" Type="http://schemas.openxmlformats.org/officeDocument/2006/relationships/image" Target="../media/image24.jpeg"/><Relationship Id="rId1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5.wav"/><Relationship Id="rId7" Type="http://schemas.openxmlformats.org/officeDocument/2006/relationships/image" Target="../media/image4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5.wav"/><Relationship Id="rId7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24.jpeg"/><Relationship Id="rId5" Type="http://schemas.openxmlformats.org/officeDocument/2006/relationships/audio" Target="../media/audio3.wav"/><Relationship Id="rId10" Type="http://schemas.openxmlformats.org/officeDocument/2006/relationships/image" Target="../media/image40.jpeg"/><Relationship Id="rId4" Type="http://schemas.openxmlformats.org/officeDocument/2006/relationships/audio" Target="../media/audio6.wav"/><Relationship Id="rId9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5.wav"/><Relationship Id="rId7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11" Type="http://schemas.openxmlformats.org/officeDocument/2006/relationships/image" Target="../media/image26.jpeg"/><Relationship Id="rId5" Type="http://schemas.openxmlformats.org/officeDocument/2006/relationships/image" Target="../media/image23.jpeg"/><Relationship Id="rId10" Type="http://schemas.openxmlformats.org/officeDocument/2006/relationships/image" Target="../media/image25.jpeg"/><Relationship Id="rId4" Type="http://schemas.openxmlformats.org/officeDocument/2006/relationships/audio" Target="../media/audio3.wav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5.wav"/><Relationship Id="rId7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5.wav"/><Relationship Id="rId7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7.jpe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5.wav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9.jpeg"/><Relationship Id="rId10" Type="http://schemas.openxmlformats.org/officeDocument/2006/relationships/image" Target="../media/image32.jpeg"/><Relationship Id="rId4" Type="http://schemas.openxmlformats.org/officeDocument/2006/relationships/audio" Target="../media/audio3.wav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5.wav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33.jpeg"/><Relationship Id="rId10" Type="http://schemas.openxmlformats.org/officeDocument/2006/relationships/image" Target="../media/image26.jpeg"/><Relationship Id="rId4" Type="http://schemas.openxmlformats.org/officeDocument/2006/relationships/audio" Target="../media/audio3.wav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5.wav"/><Relationship Id="rId7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25.jpeg"/><Relationship Id="rId4" Type="http://schemas.openxmlformats.org/officeDocument/2006/relationships/audio" Target="../media/audio3.wav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40.jpeg"/><Relationship Id="rId3" Type="http://schemas.openxmlformats.org/officeDocument/2006/relationships/audio" Target="../media/audio5.wav"/><Relationship Id="rId7" Type="http://schemas.openxmlformats.org/officeDocument/2006/relationships/image" Target="../media/image25.jpeg"/><Relationship Id="rId12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34.jpeg"/><Relationship Id="rId5" Type="http://schemas.openxmlformats.org/officeDocument/2006/relationships/audio" Target="../media/audio3.wav"/><Relationship Id="rId10" Type="http://schemas.openxmlformats.org/officeDocument/2006/relationships/image" Target="../media/image31.jpeg"/><Relationship Id="rId4" Type="http://schemas.openxmlformats.org/officeDocument/2006/relationships/audio" Target="../media/audio6.wav"/><Relationship Id="rId9" Type="http://schemas.openxmlformats.org/officeDocument/2006/relationships/image" Target="../media/image39.jpeg"/><Relationship Id="rId1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ООС\Desktop\a1roBXYKcc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762662">
            <a:off x="302971" y="1770946"/>
            <a:ext cx="1428750" cy="1609725"/>
          </a:xfrm>
          <a:prstGeom prst="rect">
            <a:avLst/>
          </a:prstGeom>
          <a:noFill/>
        </p:spPr>
      </p:pic>
      <p:pic>
        <p:nvPicPr>
          <p:cNvPr id="4099" name="Picture 3" descr="C:\Users\НООС\Desktop\wBOzs4vkPB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9761667">
            <a:off x="7407228" y="3757566"/>
            <a:ext cx="1428750" cy="1600200"/>
          </a:xfrm>
          <a:prstGeom prst="rect">
            <a:avLst/>
          </a:prstGeom>
          <a:noFill/>
        </p:spPr>
      </p:pic>
      <p:pic>
        <p:nvPicPr>
          <p:cNvPr id="4100" name="Picture 4" descr="C:\Users\НООС\Desktop\FbgevyUK7Xw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533400"/>
            <a:ext cx="1428750" cy="1695450"/>
          </a:xfrm>
          <a:prstGeom prst="rect">
            <a:avLst/>
          </a:prstGeom>
          <a:noFill/>
        </p:spPr>
      </p:pic>
      <p:pic>
        <p:nvPicPr>
          <p:cNvPr id="4101" name="Picture 5" descr="C:\Users\НООС\Desktop\rjkXYhNa97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9483383">
            <a:off x="2111004" y="866505"/>
            <a:ext cx="1428750" cy="1695450"/>
          </a:xfrm>
          <a:prstGeom prst="rect">
            <a:avLst/>
          </a:prstGeom>
          <a:noFill/>
        </p:spPr>
      </p:pic>
      <p:pic>
        <p:nvPicPr>
          <p:cNvPr id="4102" name="Picture 6" descr="C:\Users\НООС\Desktop\-anmPC5UqNM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638935">
            <a:off x="5621501" y="848203"/>
            <a:ext cx="1428750" cy="1600200"/>
          </a:xfrm>
          <a:prstGeom prst="rect">
            <a:avLst/>
          </a:prstGeom>
          <a:noFill/>
        </p:spPr>
      </p:pic>
      <p:pic>
        <p:nvPicPr>
          <p:cNvPr id="4103" name="Picture 7" descr="C:\Users\НООС\Desktop\G7Ykgl8fLok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125557">
            <a:off x="1868232" y="5033182"/>
            <a:ext cx="1428750" cy="1600200"/>
          </a:xfrm>
          <a:prstGeom prst="rect">
            <a:avLst/>
          </a:prstGeom>
          <a:noFill/>
        </p:spPr>
      </p:pic>
      <p:pic>
        <p:nvPicPr>
          <p:cNvPr id="4104" name="Picture 8" descr="C:\Users\НООС\Desktop\BfrB4a6JaOE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801778">
            <a:off x="6019515" y="5007694"/>
            <a:ext cx="1428750" cy="1600200"/>
          </a:xfrm>
          <a:prstGeom prst="rect">
            <a:avLst/>
          </a:prstGeom>
          <a:noFill/>
        </p:spPr>
      </p:pic>
      <p:pic>
        <p:nvPicPr>
          <p:cNvPr id="4105" name="Picture 9" descr="C:\Users\НООС\Desktop\iW-pxSOCx0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86200" y="5105400"/>
            <a:ext cx="1428750" cy="1600200"/>
          </a:xfrm>
          <a:prstGeom prst="rect">
            <a:avLst/>
          </a:prstGeom>
          <a:noFill/>
        </p:spPr>
      </p:pic>
      <p:pic>
        <p:nvPicPr>
          <p:cNvPr id="4106" name="Picture 10" descr="C:\Users\НООС\Desktop\2u0VP6ML3BE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543842">
            <a:off x="276523" y="3888406"/>
            <a:ext cx="1428750" cy="1600200"/>
          </a:xfrm>
          <a:prstGeom prst="rect">
            <a:avLst/>
          </a:prstGeom>
          <a:noFill/>
        </p:spPr>
      </p:pic>
      <p:pic>
        <p:nvPicPr>
          <p:cNvPr id="4107" name="Picture 11" descr="C:\Users\НООС\Desktop\DYgHuxHz-6w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20064853">
            <a:off x="7439770" y="1677853"/>
            <a:ext cx="1428750" cy="16002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0" y="-464871"/>
            <a:ext cx="9144000" cy="46487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n w="1905"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Интерактивная дидактическая игра</a:t>
            </a:r>
          </a:p>
          <a:p>
            <a:pPr algn="ctr"/>
            <a:r>
              <a:rPr lang="ru-RU" b="1" dirty="0">
                <a:ln w="1905"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>
                <a:ln w="1905"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формированию элементарных математических представлений </a:t>
            </a: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n w="1905"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 детей старшего дошкольного возраста</a:t>
            </a:r>
          </a:p>
          <a:p>
            <a:pPr algn="ctr"/>
            <a:endParaRPr lang="ru-RU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905"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«Математические горки»</a:t>
            </a:r>
          </a:p>
          <a:p>
            <a:pPr algn="ctr"/>
            <a:endParaRPr lang="ru-RU" sz="2400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905">
                <a:solidFill>
                  <a:srgbClr val="7030A0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Управляющая кнопка: далее 15">
            <a:hlinkClick r:id="rId16" action="ppaction://hlinksldjump" highlightClick="1"/>
          </p:cNvPr>
          <p:cNvSpPr/>
          <p:nvPr/>
        </p:nvSpPr>
        <p:spPr>
          <a:xfrm>
            <a:off x="7848600" y="5638800"/>
            <a:ext cx="1042416" cy="1042416"/>
          </a:xfrm>
          <a:prstGeom prst="actionButtonForwardNex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Играть</a:t>
            </a:r>
          </a:p>
        </p:txBody>
      </p:sp>
    </p:spTree>
  </p:cSld>
  <p:clrMapOvr>
    <a:masterClrMapping/>
  </p:clrMapOvr>
  <p:transition spd="slow" advClick="0" advTm="1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ООС\Desktop\Новая папка\pwynEks5lY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7543799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 (3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96200" y="2209800"/>
            <a:ext cx="647700" cy="914400"/>
          </a:xfrm>
          <a:prstGeom prst="rect">
            <a:avLst/>
          </a:prstGeom>
        </p:spPr>
      </p:pic>
      <p:pic>
        <p:nvPicPr>
          <p:cNvPr id="4" name="Рисунок 3" descr="kak-nauchit-rebenka-cifram-2 - копия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05800" y="1066800"/>
            <a:ext cx="657225" cy="923925"/>
          </a:xfrm>
          <a:prstGeom prst="rect">
            <a:avLst/>
          </a:prstGeom>
        </p:spPr>
      </p:pic>
      <p:pic>
        <p:nvPicPr>
          <p:cNvPr id="5" name="Рисунок 4" descr="kak-nauchit-rebenka-cifram-2 - копия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20000" y="152400"/>
            <a:ext cx="695325" cy="895350"/>
          </a:xfrm>
          <a:prstGeom prst="rect">
            <a:avLst/>
          </a:prstGeom>
        </p:spPr>
      </p:pic>
      <p:pic>
        <p:nvPicPr>
          <p:cNvPr id="6" name="Рисунок 5" descr="kak-nauchit-rebenka-cifram-2 - копия (8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29600" y="5257800"/>
            <a:ext cx="733425" cy="923925"/>
          </a:xfrm>
          <a:prstGeom prst="rect">
            <a:avLst/>
          </a:prstGeom>
        </p:spPr>
      </p:pic>
      <p:pic>
        <p:nvPicPr>
          <p:cNvPr id="9" name="Рисунок 8" descr="kak-nauchit-rebenka-cifram-2 - копия (10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458200" y="3124200"/>
            <a:ext cx="476250" cy="419100"/>
          </a:xfrm>
          <a:prstGeom prst="rect">
            <a:avLst/>
          </a:prstGeom>
        </p:spPr>
      </p:pic>
      <p:pic>
        <p:nvPicPr>
          <p:cNvPr id="11" name="Рисунок 10" descr="kak-nauchit-rebenka-cifram-2 - копия (12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96200" y="4800600"/>
            <a:ext cx="447675" cy="428625"/>
          </a:xfrm>
          <a:prstGeom prst="rect">
            <a:avLst/>
          </a:prstGeom>
        </p:spPr>
      </p:pic>
      <p:pic>
        <p:nvPicPr>
          <p:cNvPr id="12" name="Рисунок 11" descr="kak-nauchit-rebenka-cifram-2 - копия (10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05800" y="4114800"/>
            <a:ext cx="476250" cy="419100"/>
          </a:xfrm>
          <a:prstGeom prst="rect">
            <a:avLst/>
          </a:prstGeom>
        </p:spPr>
      </p:pic>
      <p:pic>
        <p:nvPicPr>
          <p:cNvPr id="13" name="Рисунок 12" descr="kak-nauchit-rebenka-cifram-2 - копия (11)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72400" y="3581400"/>
            <a:ext cx="409575" cy="342900"/>
          </a:xfrm>
          <a:prstGeom prst="rect">
            <a:avLst/>
          </a:prstGeom>
        </p:spPr>
      </p:pic>
      <p:pic>
        <p:nvPicPr>
          <p:cNvPr id="14" name="Рисунок 13" descr="kak-nauchit-rebenka-cifram-2 - копия (7)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95800" y="609600"/>
            <a:ext cx="771525" cy="933450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1.48148E-6 C -0.3019 0.19328 -0.60381 0.3868 -0.72465 0.46412 " pathEditMode="relative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5 0.01041 C -0.23385 0.2699 -0.44965 0.52939 -0.53594 0.633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31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1.85185E-6 C -0.08662 0.31551 -0.17308 0.63102 -0.20763 0.75717 " pathEditMode="relative" ptsTypes="a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1389 C -0.27934 0.16227 -0.56267 0.31065 -0.67604 0.3699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0" y="17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0.00277 C -0.15087 0.09444 -0.30573 0.18634 -0.36771 0.22291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" y="1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3542 C -0.00799 0.07523 -0.01389 0.11505 -0.01615 0.13102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ООС\Desktop\Новая папка\MItKkS16bN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7543799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 (6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48612" y="609600"/>
            <a:ext cx="714375" cy="904875"/>
          </a:xfrm>
          <a:prstGeom prst="rect">
            <a:avLst/>
          </a:prstGeom>
        </p:spPr>
      </p:pic>
      <p:pic>
        <p:nvPicPr>
          <p:cNvPr id="4" name="Рисунок 3" descr="kak-nauchit-rebenka-cifram-2 - копия (8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77200" y="2057400"/>
            <a:ext cx="733425" cy="923925"/>
          </a:xfrm>
          <a:prstGeom prst="rect">
            <a:avLst/>
          </a:prstGeom>
        </p:spPr>
      </p:pic>
      <p:sp>
        <p:nvSpPr>
          <p:cNvPr id="7" name="Нашивка 6"/>
          <p:cNvSpPr/>
          <p:nvPr/>
        </p:nvSpPr>
        <p:spPr>
          <a:xfrm rot="10800000">
            <a:off x="8229600" y="388620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8305800" y="533400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1042 C -0.29236 0.28403 -0.58177 0.5787 -0.69739 0.6965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0" y="35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15417 0.20231 -0.30816 0.40463 -0.3698 0.48542 " pathEditMode="relative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21232 0.1 -0.42465 0.20024 -0.50955 0.24028 " pathEditMode="relative" ptsTypes="aA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4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ООС\Desktop\Новая папка\MMkXmIXh0l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7543799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 (7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24800" y="2819400"/>
            <a:ext cx="771525" cy="933450"/>
          </a:xfrm>
          <a:prstGeom prst="rect">
            <a:avLst/>
          </a:prstGeom>
        </p:spPr>
      </p:pic>
      <p:pic>
        <p:nvPicPr>
          <p:cNvPr id="5" name="Рисунок 4" descr="kak-nauchit-rebenka-cifram-2 - копия (4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96300" y="4724400"/>
            <a:ext cx="647700" cy="914400"/>
          </a:xfrm>
          <a:prstGeom prst="rect">
            <a:avLst/>
          </a:prstGeom>
        </p:spPr>
      </p:pic>
      <p:pic>
        <p:nvPicPr>
          <p:cNvPr id="7" name="Рисунок 6" descr="kak-nauchit-rebenka-cifram-2 - копия (6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20000" y="228600"/>
            <a:ext cx="714375" cy="904875"/>
          </a:xfrm>
          <a:prstGeom prst="rect">
            <a:avLst/>
          </a:prstGeom>
        </p:spPr>
      </p:pic>
      <p:sp>
        <p:nvSpPr>
          <p:cNvPr id="8" name="Нашивка 7"/>
          <p:cNvSpPr/>
          <p:nvPr/>
        </p:nvSpPr>
        <p:spPr>
          <a:xfrm rot="10800000">
            <a:off x="7772400" y="419100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7848600" y="190500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 descr="kak-nauchit-rebenka-cifram-2 - копия (3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496300" y="1219200"/>
            <a:ext cx="647700" cy="914400"/>
          </a:xfrm>
          <a:prstGeom prst="rect">
            <a:avLst/>
          </a:prstGeom>
        </p:spPr>
      </p:pic>
      <p:pic>
        <p:nvPicPr>
          <p:cNvPr id="11" name="Рисунок 10" descr="kak-nauchit-rebenka-cifram-2 - копия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696200" y="5562600"/>
            <a:ext cx="695325" cy="895350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3.7037E-6 C -0.33958 0.15509 -0.67916 0.31042 -0.81492 0.37245 " pathEditMode="relative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9.25926E-6 C -0.24531 0.25047 -0.49062 0.50116 -0.58871 0.60116 " pathEditMode="relative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96296E-6 C -0.12864 0.03565 -0.25712 0.07129 -0.3085 0.08542 " pathEditMode="relative" ptsTypes="aA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25313 0.22061 -0.50625 0.44144 -0.60764 0.52963 " pathEditMode="relative" ptsTypes="aA">
                                      <p:cBhvr>
                                        <p:cTn id="7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.02037 C -0.13958 0.09398 -0.27899 0.16828 -0.33472 0.1981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00" y="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9" grpId="1" animBg="1"/>
      <p:bldP spid="9" grpId="2" animBg="1"/>
      <p:bldP spid="9" grpId="3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ООС\Desktop\Новая папка\PJ3jMwgZMJ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0"/>
            <a:ext cx="7391400" cy="6858000"/>
          </a:xfrm>
          <a:prstGeom prst="rect">
            <a:avLst/>
          </a:prstGeom>
          <a:noFill/>
        </p:spPr>
      </p:pic>
      <p:sp>
        <p:nvSpPr>
          <p:cNvPr id="4" name="Нашивка 3"/>
          <p:cNvSpPr/>
          <p:nvPr/>
        </p:nvSpPr>
        <p:spPr>
          <a:xfrm rot="10800000">
            <a:off x="7620000" y="297180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7696200" y="525780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 descr="kak-nauchit-rebenka-cifram-2 - копи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5334000"/>
            <a:ext cx="695325" cy="895350"/>
          </a:xfrm>
          <a:prstGeom prst="rect">
            <a:avLst/>
          </a:prstGeom>
        </p:spPr>
      </p:pic>
      <p:pic>
        <p:nvPicPr>
          <p:cNvPr id="8" name="Рисунок 7" descr="kak-nauchit-rebenka-cifram-2 - копия (10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43800" y="838200"/>
            <a:ext cx="476250" cy="419100"/>
          </a:xfrm>
          <a:prstGeom prst="rect">
            <a:avLst/>
          </a:prstGeom>
        </p:spPr>
      </p:pic>
      <p:pic>
        <p:nvPicPr>
          <p:cNvPr id="10" name="Рисунок 9" descr="kak-nauchit-rebenka-cifram-2 - копия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58200" y="1600200"/>
            <a:ext cx="447675" cy="428625"/>
          </a:xfrm>
          <a:prstGeom prst="rect">
            <a:avLst/>
          </a:prstGeom>
        </p:spPr>
      </p:pic>
      <p:pic>
        <p:nvPicPr>
          <p:cNvPr id="11" name="Рисунок 10" descr="kak-nauchit-rebenka-cifram-2 - копия (5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05800" y="3962400"/>
            <a:ext cx="704850" cy="942975"/>
          </a:xfrm>
          <a:prstGeom prst="rect">
            <a:avLst/>
          </a:prstGeom>
        </p:spPr>
      </p:pic>
      <p:pic>
        <p:nvPicPr>
          <p:cNvPr id="12" name="Рисунок 11" descr="kak-nauchit-rebenka-cifram-2 - копия (2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00400" y="5334000"/>
            <a:ext cx="657225" cy="923925"/>
          </a:xfrm>
          <a:prstGeom prst="rect">
            <a:avLst/>
          </a:prstGeom>
        </p:spPr>
      </p:pic>
      <p:pic>
        <p:nvPicPr>
          <p:cNvPr id="13" name="Рисунок 12" descr="kak-nauchit-rebenka-cifram-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410200" y="5334000"/>
            <a:ext cx="571500" cy="895350"/>
          </a:xfrm>
          <a:prstGeom prst="rect">
            <a:avLst/>
          </a:prstGeom>
        </p:spPr>
      </p:pic>
      <p:pic>
        <p:nvPicPr>
          <p:cNvPr id="14" name="Рисунок 13" descr="kak-nauchit-rebenka-cifram-2 - копия (10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67750" y="152400"/>
            <a:ext cx="476250" cy="419100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-0.00185 C -0.24739 0.1537 -0.48837 0.30949 -0.58472 0.3717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00" y="1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3 -0.00185 C -0.14323 0.01968 -0.28004 0.04121 -0.33473 0.0497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0" y="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8 -0.01945 C -0.23264 0.27453 -0.47795 0.56875 -0.57604 0.68634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00" y="35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0.00278 C -0.19288 0.33449 -0.36979 0.66643 -0.44063 0.7990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00" y="39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C -0.05312 0.23796 -0.10608 0.47593 -0.12726 0.57107 " pathEditMode="relative" ptsTypes="aA">
                                      <p:cBhvr>
                                        <p:cTn id="9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0.00903 C -0.01007 0.08541 -0.03629 0.16203 -0.04688 0.19259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9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  <p:bldP spid="5" grpId="0" animBg="1"/>
      <p:bldP spid="5" grpId="1" animBg="1"/>
      <p:bldP spid="5" grpId="2" animBg="1"/>
      <p:bldP spid="5" grpId="3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ООС\Desktop\image002_1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3048000"/>
            <a:ext cx="4695825" cy="32480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0811" y="1066800"/>
            <a:ext cx="4002378" cy="1015663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ru-RU" sz="60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Молодцы</a:t>
            </a:r>
            <a:r>
              <a:rPr lang="ru-RU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 spd="slow" advClick="0" advTm="1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990600"/>
            <a:ext cx="6019800" cy="1828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Ресурсы: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https://vk.com/podsolnuh_idey</a:t>
            </a:r>
            <a:br>
              <a:rPr lang="ru-RU" sz="2400" dirty="0"/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НООС\Desktop\810880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048000"/>
            <a:ext cx="6172200" cy="3810000"/>
          </a:xfrm>
          <a:prstGeom prst="rect">
            <a:avLst/>
          </a:prstGeom>
          <a:noFill/>
        </p:spPr>
      </p:pic>
      <p:pic>
        <p:nvPicPr>
          <p:cNvPr id="1027" name="Picture 3" descr="C:\Users\НООС\Desktop\veselyie-rebyata-shablon-prevyu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8917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62400" y="4800600"/>
            <a:ext cx="472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dirty="0"/>
          </a:p>
        </p:txBody>
      </p:sp>
    </p:spTree>
  </p:cSld>
  <p:clrMapOvr>
    <a:masterClrMapping/>
  </p:clrMapOvr>
  <p:transition spd="slow" advClick="0" advTm="1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Играть можно с детьми подготовительной группе в начале учебного года.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проводится "по щелчку".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задает вопросы, добивается верного ответа, после чего нажимает на клавиатуре кнопку "вправо" и вместе с ребенком убеждается в правильности ответа.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каждым слайдом игра усложняется, на некоторых слайдах ребенку предлагается неправильный ответ.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играть с группой ребят.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слайд: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знание числового ряда от 1 до10;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повторить порядковый прямой, обратный и количественный счет;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также можно потренировать детей в счете через 1 или 2 вперед и назад.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и 3 слайды: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знание цифр;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умение соотносить число с количеством;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ориентировку в пространстве.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4, 5, 6 слайды: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кроме выше перечисленного можно повторить математические знаки «+», «-», «=»;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потренировать в решении простых примеров и задач с опорой на картинку.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7, 8 слайды с подвохом: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течение игры предлагаются неверные варианты ответов, дети должны настоять на правильном.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9, 10 слайды: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закрепить умение ориентироваться в пространстве;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соотнести  число с количеством;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 сравнить группы предметов;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повторить математические знаки «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слайд: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все выше перечисленное.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 advClick="0" advTm="1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304800"/>
            <a:ext cx="6096000" cy="1219200"/>
          </a:xfrm>
          <a:ln>
            <a:noFill/>
          </a:ln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>
              <a:lnSpc>
                <a:spcPct val="150000"/>
              </a:lnSpc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</a:t>
            </a:r>
            <a:b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игровой форме повторить изученный материал по математике.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2286000"/>
            <a:ext cx="6096000" cy="4114800"/>
          </a:xfrm>
        </p:spPr>
        <p:txBody>
          <a:bodyPr>
            <a:normAutofit fontScale="92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>
              <a:lnSpc>
                <a:spcPct val="160000"/>
              </a:lnSpc>
            </a:pP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l">
              <a:lnSpc>
                <a:spcPct val="160000"/>
              </a:lnSpc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повторить знание числового ряда от 1 до 10; </a:t>
            </a:r>
          </a:p>
          <a:p>
            <a:pPr algn="l">
              <a:lnSpc>
                <a:spcPct val="160000"/>
              </a:lnSpc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порядковый прямой, обратный и количественный счет в пределах 10; </a:t>
            </a:r>
          </a:p>
          <a:p>
            <a:pPr algn="l">
              <a:lnSpc>
                <a:spcPct val="160000"/>
              </a:lnSpc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тренировать детей в решении простых примеров и задач на сложение и вычитание с опорой на картинку; </a:t>
            </a:r>
          </a:p>
          <a:p>
            <a:pPr algn="l">
              <a:lnSpc>
                <a:spcPct val="160000"/>
              </a:lnSpc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закрепить умение соотносить количество предметов с числом;</a:t>
            </a:r>
          </a:p>
          <a:p>
            <a:pPr algn="l">
              <a:lnSpc>
                <a:spcPct val="160000"/>
              </a:lnSpc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тренировать в сравнивании групп предметов;</a:t>
            </a:r>
          </a:p>
          <a:p>
            <a:pPr algn="l">
              <a:lnSpc>
                <a:spcPct val="160000"/>
              </a:lnSpc>
              <a:buFontTx/>
              <a:buChar char="-"/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закрепить умение ориентироваться в пространстве (вверху, внизу, слева, справа, посередине, верхний правый, нижний левый, по диагонали и т. д.); </a:t>
            </a:r>
          </a:p>
          <a:p>
            <a:pPr algn="l">
              <a:lnSpc>
                <a:spcPct val="160000"/>
              </a:lnSpc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развивать внимание, мышление, память;</a:t>
            </a:r>
          </a:p>
          <a:p>
            <a:pPr algn="l">
              <a:lnSpc>
                <a:spcPct val="160000"/>
              </a:lnSpc>
            </a:pPr>
            <a:r>
              <a:rPr lang="ru-RU" sz="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активизировать словарь.</a:t>
            </a:r>
          </a:p>
        </p:txBody>
      </p:sp>
      <p:pic>
        <p:nvPicPr>
          <p:cNvPr id="5" name="Picture 3" descr="C:\Users\НООС\Desktop\veselyie-rebyata-shablon-prevyu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8917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57800"/>
            <a:ext cx="573087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0000"/>
            <a:ext cx="69532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09800"/>
            <a:ext cx="6588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09800"/>
            <a:ext cx="6461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733800"/>
            <a:ext cx="701675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991">
            <a:off x="7640827" y="592467"/>
            <a:ext cx="901700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85800"/>
            <a:ext cx="7318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85800"/>
            <a:ext cx="6461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257800"/>
            <a:ext cx="71278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133600"/>
            <a:ext cx="7318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657600"/>
            <a:ext cx="7747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421959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21959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446438"/>
      </p:ext>
    </p:extLst>
  </p:cSld>
  <p:clrMapOvr>
    <a:masterClrMapping/>
  </p:clrMapOvr>
  <p:transition spd="slow" advClick="0" advTm="1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ООС\Desktop\Новая папка\PJ3jMwgZMJ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7543800" cy="6857999"/>
          </a:xfrm>
          <a:prstGeom prst="rect">
            <a:avLst/>
          </a:prstGeom>
          <a:noFill/>
        </p:spPr>
      </p:pic>
      <p:pic>
        <p:nvPicPr>
          <p:cNvPr id="6" name="Рисунок 5" descr="kak-nauchit-rebenka-cifram-2 - копи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01000" y="381000"/>
            <a:ext cx="695325" cy="895350"/>
          </a:xfrm>
          <a:prstGeom prst="rect">
            <a:avLst/>
          </a:prstGeom>
        </p:spPr>
      </p:pic>
      <p:pic>
        <p:nvPicPr>
          <p:cNvPr id="7" name="Рисунок 6" descr="kak-nauchit-rebenka-cifram-2 - копия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77200" y="1981200"/>
            <a:ext cx="657225" cy="923925"/>
          </a:xfrm>
          <a:prstGeom prst="rect">
            <a:avLst/>
          </a:prstGeom>
        </p:spPr>
      </p:pic>
      <p:pic>
        <p:nvPicPr>
          <p:cNvPr id="8" name="Рисунок 7" descr="kak-nauchit-rebenka-cifram-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77200" y="3657600"/>
            <a:ext cx="571500" cy="895350"/>
          </a:xfrm>
          <a:prstGeom prst="rect">
            <a:avLst/>
          </a:prstGeom>
        </p:spPr>
      </p:pic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1 0.0125 C -0.33785 0.30625 -0.66146 0.60023 -0.78733 0.71829 C -0.91302 0.83635 -0.77222 0.72061 -0.76927 0.72084 " pathEditMode="relative" rAng="0" ptsTypes="a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00" y="41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99 -0.00069 C -0.23924 0.20278 -0.44531 0.40648 -0.5276 0.4881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00" y="2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-0.00972 C -0.11597 0.0956 -0.22222 0.20116 -0.26458 0.2432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0" y="1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ООС\Desktop\Новая папка\9HBd5__TMM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543800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7200" y="2438400"/>
            <a:ext cx="695325" cy="895350"/>
          </a:xfrm>
          <a:prstGeom prst="rect">
            <a:avLst/>
          </a:prstGeom>
        </p:spPr>
      </p:pic>
      <p:pic>
        <p:nvPicPr>
          <p:cNvPr id="5" name="Рисунок 4" descr="kak-nauchit-rebenka-cifram-2 - копия (9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29600" y="685800"/>
            <a:ext cx="733425" cy="904875"/>
          </a:xfrm>
          <a:prstGeom prst="rect">
            <a:avLst/>
          </a:prstGeom>
        </p:spPr>
      </p:pic>
      <p:pic>
        <p:nvPicPr>
          <p:cNvPr id="6" name="Рисунок 5" descr="kak-nauchit-rebenka-cifram-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77200" y="4114800"/>
            <a:ext cx="571500" cy="895350"/>
          </a:xfrm>
          <a:prstGeom prst="rect">
            <a:avLst/>
          </a:prstGeom>
        </p:spPr>
      </p:pic>
      <p:pic>
        <p:nvPicPr>
          <p:cNvPr id="3075" name="Picture 3" descr="C:\Users\НООС\Desktop\kak-nauchit-rebenka-cifram-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96200" y="685800"/>
            <a:ext cx="571500" cy="8953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C -0.34045 0.18519 -0.68073 0.37037 -0.81667 0.4444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00" y="2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95 -0.00972 C -0.19809 0.28379 -0.42414 0.57731 -0.51459 0.694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" y="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03 0.01181 C -0.19479 0.2963 -0.42361 0.58079 -0.5151 0.6946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" y="3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5.18519E-6 C -0.11337 0.07847 -0.22656 0.15717 -0.2717 0.18865 " pathEditMode="relative" ptsTypes="aA">
                                      <p:cBhvr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ООС\Desktop\Новая папка\3T4W123zZW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543799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48600" y="2057400"/>
            <a:ext cx="657225" cy="923925"/>
          </a:xfrm>
          <a:prstGeom prst="rect">
            <a:avLst/>
          </a:prstGeom>
        </p:spPr>
      </p:pic>
      <p:pic>
        <p:nvPicPr>
          <p:cNvPr id="4" name="Рисунок 3" descr="kak-nauchit-rebenka-cifram-2 - копия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48600" y="457200"/>
            <a:ext cx="695325" cy="895350"/>
          </a:xfrm>
          <a:prstGeom prst="rect">
            <a:avLst/>
          </a:prstGeom>
        </p:spPr>
      </p:pic>
      <p:pic>
        <p:nvPicPr>
          <p:cNvPr id="5" name="Рисунок 4" descr="kak-nauchit-rebenka-cifram-2 - копия (4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29600" y="3733800"/>
            <a:ext cx="647700" cy="914400"/>
          </a:xfrm>
          <a:prstGeom prst="rect">
            <a:avLst/>
          </a:prstGeom>
        </p:spPr>
      </p:pic>
      <p:pic>
        <p:nvPicPr>
          <p:cNvPr id="6" name="Рисунок 5" descr="kak-nauchit-rebenka-cifram-2 - копия (10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82000" y="1524000"/>
            <a:ext cx="476250" cy="419100"/>
          </a:xfrm>
          <a:prstGeom prst="rect">
            <a:avLst/>
          </a:prstGeom>
        </p:spPr>
      </p:pic>
      <p:pic>
        <p:nvPicPr>
          <p:cNvPr id="7" name="Рисунок 6" descr="kak-nauchit-rebenka-cifram-2 - копия (12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72400" y="3124200"/>
            <a:ext cx="447675" cy="428625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9 -0.02083 C -0.26979 0.29028 -0.5625 0.60162 -0.67968 0.726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00" y="3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118 C -0.13871 0.19583 -0.28559 0.40417 -0.34427 0.487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" y="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21545 0.24629 -0.43073 0.49259 -0.51684 0.5912 " pathEditMode="relative" ptsTypes="aA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6 C -0.05156 0.15184 -0.10295 0.30393 -0.12361 0.36481 " pathEditMode="relative" ptsTypes="aA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0.02222 C -0.02986 0.08889 -0.06354 0.2 -0.07709 0.2444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0" y="1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ООС\Desktop\Новая папка\FE9AGeK3Y6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0"/>
            <a:ext cx="7543799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72400" y="2590800"/>
            <a:ext cx="657225" cy="923925"/>
          </a:xfrm>
          <a:prstGeom prst="rect">
            <a:avLst/>
          </a:prstGeom>
        </p:spPr>
      </p:pic>
      <p:pic>
        <p:nvPicPr>
          <p:cNvPr id="4" name="Рисунок 3" descr="kak-nauchit-rebenka-cifram-2 - копия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72400" y="381000"/>
            <a:ext cx="695325" cy="895350"/>
          </a:xfrm>
          <a:prstGeom prst="rect">
            <a:avLst/>
          </a:prstGeom>
        </p:spPr>
      </p:pic>
      <p:pic>
        <p:nvPicPr>
          <p:cNvPr id="7" name="Рисунок 6" descr="kak-nauchit-rebenka-cifram-2 - копия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534400" y="4267200"/>
            <a:ext cx="447675" cy="428625"/>
          </a:xfrm>
          <a:prstGeom prst="rect">
            <a:avLst/>
          </a:prstGeom>
        </p:spPr>
      </p:pic>
      <p:pic>
        <p:nvPicPr>
          <p:cNvPr id="10" name="Рисунок 9" descr="kak-nauchit-rebenka-cifram-2 - копия (1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34400" y="1828800"/>
            <a:ext cx="409575" cy="342900"/>
          </a:xfrm>
          <a:prstGeom prst="rect">
            <a:avLst/>
          </a:prstGeom>
        </p:spPr>
      </p:pic>
      <p:pic>
        <p:nvPicPr>
          <p:cNvPr id="11" name="Рисунок 10" descr="kak-nauchit-rebenka-cifram-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77200" y="5181600"/>
            <a:ext cx="571500" cy="895350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2153 C -0.28854 0.18079 -0.5724 0.34028 -0.68594 0.403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00" y="1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9259E-6 C -0.13681 0.30347 -0.27361 0.60695 -0.3283 0.72824 " pathEditMode="relative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833 C -0.22483 0.2331 -0.44931 0.4581 -0.53906 0.5481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" y="2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6 0.0132 C -0.07569 0.09259 -0.13437 0.17222 -0.15781 0.2041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4.44444E-6 C -0.02048 0.01296 -0.04097 0.02616 -0.04913 0.03148 " pathEditMode="relative" ptsTypes="aA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ООС\Desktop\Новая папка\iri8FgyKp6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0"/>
            <a:ext cx="7619999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 (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01000" y="609600"/>
            <a:ext cx="704850" cy="942975"/>
          </a:xfrm>
          <a:prstGeom prst="rect">
            <a:avLst/>
          </a:prstGeom>
        </p:spPr>
      </p:pic>
      <p:pic>
        <p:nvPicPr>
          <p:cNvPr id="7" name="Рисунок 6" descr="kak-nauchit-rebenka-cifram-2 - копия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53400" y="3657600"/>
            <a:ext cx="409575" cy="342900"/>
          </a:xfrm>
          <a:prstGeom prst="rect">
            <a:avLst/>
          </a:prstGeom>
        </p:spPr>
      </p:pic>
      <p:pic>
        <p:nvPicPr>
          <p:cNvPr id="8" name="Рисунок 7" descr="kak-nauchit-rebenka-cifram-2 - копия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53400" y="4495800"/>
            <a:ext cx="447675" cy="428625"/>
          </a:xfrm>
          <a:prstGeom prst="rect">
            <a:avLst/>
          </a:prstGeom>
        </p:spPr>
      </p:pic>
      <p:pic>
        <p:nvPicPr>
          <p:cNvPr id="10" name="Рисунок 9" descr="kak-nauchit-rebenka-cifram-2 - копия (8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01000" y="2133600"/>
            <a:ext cx="733425" cy="923925"/>
          </a:xfrm>
          <a:prstGeom prst="rect">
            <a:avLst/>
          </a:prstGeom>
        </p:spPr>
      </p:pic>
      <p:pic>
        <p:nvPicPr>
          <p:cNvPr id="11" name="Рисунок 10" descr="kak-nauchit-rebenka-cifram-2 - копия (2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77200" y="5334000"/>
            <a:ext cx="657225" cy="923925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3 -0.0118 C -0.29895 0.19121 -0.59027 0.39422 -0.70677 0.47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0" y="24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4 -0.00208 C -0.14514 0.28819 -0.29514 0.5787 -0.35521 0.6949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3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3.7037E-6 C -0.20728 0.12315 -0.4144 0.2463 -0.49722 0.2956 " pathEditMode="relative" ptsTypes="aA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47 0.0243 C -0.08125 0.08657 -0.13004 0.14907 -0.14948 0.1738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ООС\Desktop\Новая папка\2GUrv1Komh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7543800" cy="6858000"/>
          </a:xfrm>
          <a:prstGeom prst="rect">
            <a:avLst/>
          </a:prstGeom>
          <a:noFill/>
        </p:spPr>
      </p:pic>
      <p:pic>
        <p:nvPicPr>
          <p:cNvPr id="3" name="Рисунок 2" descr="kak-nauchit-rebenka-cifram-2 - копия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00" y="2590800"/>
            <a:ext cx="657225" cy="923925"/>
          </a:xfrm>
          <a:prstGeom prst="rect">
            <a:avLst/>
          </a:prstGeom>
        </p:spPr>
      </p:pic>
      <p:pic>
        <p:nvPicPr>
          <p:cNvPr id="4" name="Рисунок 3" descr="kak-nauchit-rebenka-cifram-2 - копия (4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29600" y="152400"/>
            <a:ext cx="647700" cy="914400"/>
          </a:xfrm>
          <a:prstGeom prst="rect">
            <a:avLst/>
          </a:prstGeom>
        </p:spPr>
      </p:pic>
      <p:pic>
        <p:nvPicPr>
          <p:cNvPr id="5" name="Рисунок 4" descr="kak-nauchit-rebenka-cifram-2 - копия (7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29600" y="3733800"/>
            <a:ext cx="771525" cy="933450"/>
          </a:xfrm>
          <a:prstGeom prst="rect">
            <a:avLst/>
          </a:prstGeom>
        </p:spPr>
      </p:pic>
      <p:pic>
        <p:nvPicPr>
          <p:cNvPr id="6" name="Рисунок 5" descr="kak-nauchit-rebenka-cifram-2 - копия (10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53400" y="1371600"/>
            <a:ext cx="476250" cy="419100"/>
          </a:xfrm>
          <a:prstGeom prst="rect">
            <a:avLst/>
          </a:prstGeom>
        </p:spPr>
      </p:pic>
      <p:pic>
        <p:nvPicPr>
          <p:cNvPr id="7" name="Рисунок 6" descr="kak-nauchit-rebenka-cifram-2 - копия (11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82000" y="6019800"/>
            <a:ext cx="409575" cy="342900"/>
          </a:xfrm>
          <a:prstGeom prst="rect">
            <a:avLst/>
          </a:prstGeom>
        </p:spPr>
      </p:pic>
      <p:pic>
        <p:nvPicPr>
          <p:cNvPr id="8" name="Рисунок 7" descr="kak-nauchit-rebenka-cifram-2 - копия (12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72400" y="5105400"/>
            <a:ext cx="447675" cy="428625"/>
          </a:xfrm>
          <a:prstGeom prst="rect">
            <a:avLst/>
          </a:prstGeom>
        </p:spPr>
      </p:pic>
      <p:pic>
        <p:nvPicPr>
          <p:cNvPr id="9" name="Рисунок 8" descr="kak-nauchit-rebenka-cifram-2 - копия (3)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82000" y="1905000"/>
            <a:ext cx="647700" cy="914400"/>
          </a:xfrm>
          <a:prstGeom prst="rect">
            <a:avLst/>
          </a:prstGeom>
        </p:spPr>
      </p:pic>
      <p:pic>
        <p:nvPicPr>
          <p:cNvPr id="10" name="Рисунок 9" descr="kak-nauchit-rebenka-cifram-2 - копия (8)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38800" y="228600"/>
            <a:ext cx="733425" cy="923925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C -0.30625 0.21273 -0.6125 0.42547 -0.73489 0.51065 " pathEditMode="relative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1111 C -0.14289 0.3213 -0.28629 0.63148 -0.34375 0.7555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37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2 0.00277 C -0.2 0.25902 -0.40903 0.51527 -0.49271 0.6178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00" y="30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6 -0.00902 C -0.0349 0.02385 -0.0632 0.05695 -0.07448 0.0701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4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C 0.10799 0.3095 0.21632 0.61945 0.2599 0.74375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0" y="37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1444</TotalTime>
  <Words>402</Words>
  <Application>Microsoft Office PowerPoint</Application>
  <PresentationFormat>Экран (4:3)</PresentationFormat>
  <Paragraphs>39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Презентация PowerPoint</vt:lpstr>
      <vt:lpstr>Цель: в игровой форме повторить изученный материал по математике.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Ресурсы: https://vk.com/podsolnuh_idey </vt:lpstr>
      <vt:lpstr>Ход игры:  Играть можно с детьми подготовительной группе в начале учебного года. Игра проводится "по щелчку".  Педагог задает вопросы, добивается верного ответа, после чего нажимает на клавиатуре кнопку "вправо" и вместе с ребенком убеждается в правильности ответа.  С каждым слайдом игра усложняется, на некоторых слайдах ребенку предлагается неправильный ответ. Можно играть с группой ребят.  1 слайд:  - закрепить знание числового ряда от 1 до10; - повторить порядковый прямой, обратный и количественный счет;  - также можно потренировать детей в счете через 1 или 2 вперед и назад. 2 и 3 слайды:  - закрепить знание цифр; - умение соотносить число с количеством; - ориентировку в пространстве. 4, 5, 6 слайды:  - кроме выше перечисленного можно повторить математические знаки «+», «-», «=»;  - потренировать в решении простых примеров и задач с опорой на картинку. 7, 8 слайды с подвохом:  - в течение игры предлагаются неверные варианты ответов, дети должны настоять на правильном. 9, 10 слайды:   - закрепить умение ориентироваться в пространстве;   - соотнести  число с количеством;  -  сравнить группы предметов;  - повторить математические знаки «&lt;», «&gt;». 11 слайд:  - закрепить все выше перечисленное.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НООС</dc:creator>
  <cp:lastModifiedBy>Анастасия Кузнецова</cp:lastModifiedBy>
  <cp:revision>278</cp:revision>
  <dcterms:created xsi:type="dcterms:W3CDTF">2018-12-07T10:43:39Z</dcterms:created>
  <dcterms:modified xsi:type="dcterms:W3CDTF">2024-03-21T11:24:48Z</dcterms:modified>
</cp:coreProperties>
</file>