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8" r:id="rId3"/>
    <p:sldId id="296" r:id="rId4"/>
    <p:sldId id="276" r:id="rId5"/>
    <p:sldId id="267" r:id="rId6"/>
    <p:sldId id="273" r:id="rId7"/>
    <p:sldId id="268" r:id="rId8"/>
    <p:sldId id="269" r:id="rId9"/>
    <p:sldId id="274" r:id="rId10"/>
    <p:sldId id="272" r:id="rId11"/>
    <p:sldId id="270" r:id="rId12"/>
    <p:sldId id="271" r:id="rId13"/>
    <p:sldId id="275" r:id="rId14"/>
    <p:sldId id="295" r:id="rId15"/>
    <p:sldId id="297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00"/>
    <a:srgbClr val="FFE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DC7D-1FD3-4C75-97CD-2DAA60C4F7D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0B2F-9663-48F0-B5E4-5CBE769C8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A179-37D7-4E0E-A736-3324178907D4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79B7-806E-47C4-9560-A40156930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40.jpe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31.jpeg"/><Relationship Id="rId5" Type="http://schemas.openxmlformats.org/officeDocument/2006/relationships/audio" Target="../media/audio3.wav"/><Relationship Id="rId10" Type="http://schemas.openxmlformats.org/officeDocument/2006/relationships/image" Target="../media/image37.jpeg"/><Relationship Id="rId4" Type="http://schemas.openxmlformats.org/officeDocument/2006/relationships/audio" Target="../media/audio6.wav"/><Relationship Id="rId9" Type="http://schemas.openxmlformats.org/officeDocument/2006/relationships/image" Target="../media/image2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24.jpeg"/><Relationship Id="rId5" Type="http://schemas.openxmlformats.org/officeDocument/2006/relationships/audio" Target="../media/audio3.wav"/><Relationship Id="rId10" Type="http://schemas.openxmlformats.org/officeDocument/2006/relationships/image" Target="../media/image40.jpeg"/><Relationship Id="rId4" Type="http://schemas.openxmlformats.org/officeDocument/2006/relationships/audio" Target="../media/audio6.wav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5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0.jpeg"/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1.jpeg"/><Relationship Id="rId4" Type="http://schemas.openxmlformats.org/officeDocument/2006/relationships/audio" Target="../media/audio6.wav"/><Relationship Id="rId9" Type="http://schemas.openxmlformats.org/officeDocument/2006/relationships/image" Target="../media/image39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ОС\Desktop\a1roBXYKc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2662">
            <a:off x="302971" y="1770946"/>
            <a:ext cx="1428750" cy="1609725"/>
          </a:xfrm>
          <a:prstGeom prst="rect">
            <a:avLst/>
          </a:prstGeom>
          <a:noFill/>
        </p:spPr>
      </p:pic>
      <p:pic>
        <p:nvPicPr>
          <p:cNvPr id="4099" name="Picture 3" descr="C:\Users\НООС\Desktop\wBOzs4vkP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1667">
            <a:off x="7407228" y="3757566"/>
            <a:ext cx="1428750" cy="1600200"/>
          </a:xfrm>
          <a:prstGeom prst="rect">
            <a:avLst/>
          </a:prstGeom>
          <a:noFill/>
        </p:spPr>
      </p:pic>
      <p:pic>
        <p:nvPicPr>
          <p:cNvPr id="4100" name="Picture 4" descr="C:\Users\НООС\Desktop\FbgevyUK7X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33400"/>
            <a:ext cx="1428750" cy="1695450"/>
          </a:xfrm>
          <a:prstGeom prst="rect">
            <a:avLst/>
          </a:prstGeom>
          <a:noFill/>
        </p:spPr>
      </p:pic>
      <p:pic>
        <p:nvPicPr>
          <p:cNvPr id="4101" name="Picture 5" descr="C:\Users\НООС\Desktop\rjkXYhNa9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83383">
            <a:off x="2111004" y="866505"/>
            <a:ext cx="1428750" cy="1695450"/>
          </a:xfrm>
          <a:prstGeom prst="rect">
            <a:avLst/>
          </a:prstGeom>
          <a:noFill/>
        </p:spPr>
      </p:pic>
      <p:pic>
        <p:nvPicPr>
          <p:cNvPr id="4102" name="Picture 6" descr="C:\Users\НООС\Desktop\-anmPC5UqN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38935">
            <a:off x="5621501" y="848203"/>
            <a:ext cx="1428750" cy="1600200"/>
          </a:xfrm>
          <a:prstGeom prst="rect">
            <a:avLst/>
          </a:prstGeom>
          <a:noFill/>
        </p:spPr>
      </p:pic>
      <p:pic>
        <p:nvPicPr>
          <p:cNvPr id="4103" name="Picture 7" descr="C:\Users\НООС\Desktop\G7Ykgl8fLo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25557">
            <a:off x="1868232" y="5033182"/>
            <a:ext cx="1428750" cy="1600200"/>
          </a:xfrm>
          <a:prstGeom prst="rect">
            <a:avLst/>
          </a:prstGeom>
          <a:noFill/>
        </p:spPr>
      </p:pic>
      <p:pic>
        <p:nvPicPr>
          <p:cNvPr id="4104" name="Picture 8" descr="C:\Users\НООС\Desktop\BfrB4a6JaO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01778">
            <a:off x="6019515" y="5007694"/>
            <a:ext cx="1428750" cy="1600200"/>
          </a:xfrm>
          <a:prstGeom prst="rect">
            <a:avLst/>
          </a:prstGeom>
          <a:noFill/>
        </p:spPr>
      </p:pic>
      <p:pic>
        <p:nvPicPr>
          <p:cNvPr id="4105" name="Picture 9" descr="C:\Users\НООС\Desktop\iW-pxSOCx0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5105400"/>
            <a:ext cx="1428750" cy="1600200"/>
          </a:xfrm>
          <a:prstGeom prst="rect">
            <a:avLst/>
          </a:prstGeom>
          <a:noFill/>
        </p:spPr>
      </p:pic>
      <p:pic>
        <p:nvPicPr>
          <p:cNvPr id="4106" name="Picture 10" descr="C:\Users\НООС\Desktop\2u0VP6ML3B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43842">
            <a:off x="276523" y="3888406"/>
            <a:ext cx="1428750" cy="1600200"/>
          </a:xfrm>
          <a:prstGeom prst="rect">
            <a:avLst/>
          </a:prstGeom>
          <a:noFill/>
        </p:spPr>
      </p:pic>
      <p:pic>
        <p:nvPicPr>
          <p:cNvPr id="4107" name="Picture 11" descr="C:\Users\НООС\Desktop\DYgHuxHz-6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64853">
            <a:off x="7439770" y="1677853"/>
            <a:ext cx="1428750" cy="1600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-464871"/>
            <a:ext cx="9144000" cy="46487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Интерактивная дидактическая игра</a:t>
            </a:r>
          </a:p>
          <a:p>
            <a:pPr algn="ctr"/>
            <a:r>
              <a:rPr lang="ru-RU" b="1" dirty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 </a:t>
            </a: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детей старшего дошкольного возраста</a:t>
            </a:r>
          </a:p>
          <a:p>
            <a:pPr algn="ctr"/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«Математические горки»</a:t>
            </a:r>
          </a:p>
          <a:p>
            <a:pPr algn="ctr"/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rId16" action="ppaction://hlinksldjump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ООС\Desktop\Новая папка\pwynEks5l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2209800"/>
            <a:ext cx="647700" cy="914400"/>
          </a:xfrm>
          <a:prstGeom prst="rect">
            <a:avLst/>
          </a:prstGeom>
        </p:spPr>
      </p:pic>
      <p:pic>
        <p:nvPicPr>
          <p:cNvPr id="4" name="Рисунок 3" descr="kak-nauchit-rebenka-cifram-2 - копия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5800" y="1066800"/>
            <a:ext cx="657225" cy="923925"/>
          </a:xfrm>
          <a:prstGeom prst="rect">
            <a:avLst/>
          </a:prstGeom>
        </p:spPr>
      </p:pic>
      <p:pic>
        <p:nvPicPr>
          <p:cNvPr id="5" name="Рисунок 4" descr="kak-nauchit-rebenka-cifram-2 - коп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152400"/>
            <a:ext cx="695325" cy="895350"/>
          </a:xfrm>
          <a:prstGeom prst="rect">
            <a:avLst/>
          </a:prstGeom>
        </p:spPr>
      </p:pic>
      <p:pic>
        <p:nvPicPr>
          <p:cNvPr id="6" name="Рисунок 5" descr="kak-nauchit-rebenka-cifram-2 - копия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00" y="5257800"/>
            <a:ext cx="733425" cy="923925"/>
          </a:xfrm>
          <a:prstGeom prst="rect">
            <a:avLst/>
          </a:prstGeom>
        </p:spPr>
      </p:pic>
      <p:pic>
        <p:nvPicPr>
          <p:cNvPr id="9" name="Рисунок 8" descr="kak-nauchit-rebenka-cifram-2 - копия (1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8200" y="3124200"/>
            <a:ext cx="476250" cy="419100"/>
          </a:xfrm>
          <a:prstGeom prst="rect">
            <a:avLst/>
          </a:prstGeom>
        </p:spPr>
      </p:pic>
      <p:pic>
        <p:nvPicPr>
          <p:cNvPr id="11" name="Рисунок 10" descr="kak-nauchit-rebenka-cifram-2 - копия (1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96200" y="4800600"/>
            <a:ext cx="447675" cy="428625"/>
          </a:xfrm>
          <a:prstGeom prst="rect">
            <a:avLst/>
          </a:prstGeom>
        </p:spPr>
      </p:pic>
      <p:pic>
        <p:nvPicPr>
          <p:cNvPr id="12" name="Рисунок 11" descr="kak-nauchit-rebenka-cifram-2 - копия (1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05800" y="4114800"/>
            <a:ext cx="476250" cy="419100"/>
          </a:xfrm>
          <a:prstGeom prst="rect">
            <a:avLst/>
          </a:prstGeom>
        </p:spPr>
      </p:pic>
      <p:pic>
        <p:nvPicPr>
          <p:cNvPr id="13" name="Рисунок 12" descr="kak-nauchit-rebenka-cifram-2 - копия (1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72400" y="3581400"/>
            <a:ext cx="409575" cy="342900"/>
          </a:xfrm>
          <a:prstGeom prst="rect">
            <a:avLst/>
          </a:prstGeom>
        </p:spPr>
      </p:pic>
      <p:pic>
        <p:nvPicPr>
          <p:cNvPr id="14" name="Рисунок 13" descr="kak-nauchit-rebenka-cifram-2 - копия (7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5800" y="609600"/>
            <a:ext cx="771525" cy="9334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48148E-6 C -0.3019 0.19328 -0.60381 0.3868 -0.72465 0.46412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1041 C -0.23385 0.2699 -0.44965 0.52939 -0.53594 0.63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3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C -0.08662 0.31551 -0.17308 0.63102 -0.20763 0.75717 " pathEditMode="relative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389 C -0.27934 0.16227 -0.56267 0.31065 -0.67604 0.369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277 C -0.15087 0.09444 -0.30573 0.18634 -0.36771 0.222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3542 C -0.00799 0.07523 -0.01389 0.11505 -0.01615 0.131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ООС\Desktop\Новая папка\MItKkS16bN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8612" y="609600"/>
            <a:ext cx="714375" cy="904875"/>
          </a:xfrm>
          <a:prstGeom prst="rect">
            <a:avLst/>
          </a:prstGeom>
        </p:spPr>
      </p:pic>
      <p:pic>
        <p:nvPicPr>
          <p:cNvPr id="4" name="Рисунок 3" descr="kak-nauchit-rebenka-cifram-2 - копия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2057400"/>
            <a:ext cx="733425" cy="923925"/>
          </a:xfrm>
          <a:prstGeom prst="rect">
            <a:avLst/>
          </a:prstGeom>
        </p:spPr>
      </p:pic>
      <p:sp>
        <p:nvSpPr>
          <p:cNvPr id="7" name="Нашивка 6"/>
          <p:cNvSpPr/>
          <p:nvPr/>
        </p:nvSpPr>
        <p:spPr>
          <a:xfrm rot="10800000">
            <a:off x="8229600" y="3886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8305800" y="5334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042 C -0.29236 0.28403 -0.58177 0.5787 -0.69739 0.6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3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15417 0.20231 -0.30816 0.40463 -0.3698 0.48542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1232 0.1 -0.42465 0.20024 -0.50955 0.24028 " pathEditMode="relative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4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ООС\Desktop\Новая папка\MMkXmIXh0l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800" y="2819400"/>
            <a:ext cx="771525" cy="933450"/>
          </a:xfrm>
          <a:prstGeom prst="rect">
            <a:avLst/>
          </a:prstGeom>
        </p:spPr>
      </p:pic>
      <p:pic>
        <p:nvPicPr>
          <p:cNvPr id="5" name="Рисунок 4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6300" y="4724400"/>
            <a:ext cx="647700" cy="914400"/>
          </a:xfrm>
          <a:prstGeom prst="rect">
            <a:avLst/>
          </a:prstGeom>
        </p:spPr>
      </p:pic>
      <p:pic>
        <p:nvPicPr>
          <p:cNvPr id="7" name="Рисунок 6" descr="kak-nauchit-rebenka-cifram-2 - копия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228600"/>
            <a:ext cx="714375" cy="904875"/>
          </a:xfrm>
          <a:prstGeom prst="rect">
            <a:avLst/>
          </a:prstGeom>
        </p:spPr>
      </p:pic>
      <p:sp>
        <p:nvSpPr>
          <p:cNvPr id="8" name="Нашивка 7"/>
          <p:cNvSpPr/>
          <p:nvPr/>
        </p:nvSpPr>
        <p:spPr>
          <a:xfrm rot="10800000">
            <a:off x="7772400" y="4191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848600" y="1905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kak-nauchit-rebenka-cifram-2 - копия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96300" y="1219200"/>
            <a:ext cx="647700" cy="914400"/>
          </a:xfrm>
          <a:prstGeom prst="rect">
            <a:avLst/>
          </a:prstGeom>
        </p:spPr>
      </p:pic>
      <p:pic>
        <p:nvPicPr>
          <p:cNvPr id="11" name="Рисунок 10" descr="kak-nauchit-rebenka-cifram-2 - копи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5562600"/>
            <a:ext cx="695325" cy="8953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C -0.33958 0.15509 -0.67916 0.31042 -0.81492 0.37245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25926E-6 C -0.24531 0.25047 -0.49062 0.50116 -0.58871 0.60116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12864 0.03565 -0.25712 0.07129 -0.3085 0.08542 " pathEditMode="relative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5313 0.22061 -0.50625 0.44144 -0.60764 0.52963 " pathEditMode="relative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2037 C -0.13958 0.09398 -0.27899 0.16828 -0.33472 0.198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ООС\Desktop\Новая папка\PJ3jMwgZM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391400" cy="6858000"/>
          </a:xfrm>
          <a:prstGeom prst="rect">
            <a:avLst/>
          </a:prstGeom>
          <a:noFill/>
        </p:spPr>
      </p:pic>
      <p:sp>
        <p:nvSpPr>
          <p:cNvPr id="4" name="Нашивка 3"/>
          <p:cNvSpPr/>
          <p:nvPr/>
        </p:nvSpPr>
        <p:spPr>
          <a:xfrm rot="10800000">
            <a:off x="7620000" y="2971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7696200" y="5257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334000"/>
            <a:ext cx="695325" cy="895350"/>
          </a:xfrm>
          <a:prstGeom prst="rect">
            <a:avLst/>
          </a:prstGeom>
        </p:spPr>
      </p:pic>
      <p:pic>
        <p:nvPicPr>
          <p:cNvPr id="8" name="Рисунок 7" descr="kak-nauchit-rebenka-cifram-2 - копия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838200"/>
            <a:ext cx="476250" cy="419100"/>
          </a:xfrm>
          <a:prstGeom prst="rect">
            <a:avLst/>
          </a:prstGeom>
        </p:spPr>
      </p:pic>
      <p:pic>
        <p:nvPicPr>
          <p:cNvPr id="10" name="Рисунок 9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1600200"/>
            <a:ext cx="447675" cy="428625"/>
          </a:xfrm>
          <a:prstGeom prst="rect">
            <a:avLst/>
          </a:prstGeom>
        </p:spPr>
      </p:pic>
      <p:pic>
        <p:nvPicPr>
          <p:cNvPr id="11" name="Рисунок 10" descr="kak-nauchit-rebenka-cifram-2 - копия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3962400"/>
            <a:ext cx="704850" cy="942975"/>
          </a:xfrm>
          <a:prstGeom prst="rect">
            <a:avLst/>
          </a:prstGeom>
        </p:spPr>
      </p:pic>
      <p:pic>
        <p:nvPicPr>
          <p:cNvPr id="12" name="Рисунок 11" descr="kak-nauchit-rebenka-cifram-2 - коп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334000"/>
            <a:ext cx="657225" cy="923925"/>
          </a:xfrm>
          <a:prstGeom prst="rect">
            <a:avLst/>
          </a:prstGeom>
        </p:spPr>
      </p:pic>
      <p:pic>
        <p:nvPicPr>
          <p:cNvPr id="13" name="Рисунок 12" descr="kak-nauchit-rebenka-cifram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0200" y="5334000"/>
            <a:ext cx="571500" cy="895350"/>
          </a:xfrm>
          <a:prstGeom prst="rect">
            <a:avLst/>
          </a:prstGeom>
        </p:spPr>
      </p:pic>
      <p:pic>
        <p:nvPicPr>
          <p:cNvPr id="14" name="Рисунок 13" descr="kak-nauchit-rebenka-cifram-2 - копия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67750" y="152400"/>
            <a:ext cx="476250" cy="4191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0185 C -0.24739 0.1537 -0.48837 0.30949 -0.58472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0185 C -0.14323 0.01968 -0.28004 0.04121 -0.33473 0.049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1945 C -0.23264 0.27453 -0.47795 0.56875 -0.57604 0.6863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3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0278 C -0.19288 0.33449 -0.36979 0.66643 -0.44063 0.7990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3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C -0.05312 0.23796 -0.10608 0.47593 -0.12726 0.57107 " pathEditMode="relative" ptsTypes="aA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903 C -0.01007 0.08541 -0.03629 0.16203 -0.04688 0.1925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ОС\Desktop\image002_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48000"/>
            <a:ext cx="4695825" cy="3248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0811" y="1066800"/>
            <a:ext cx="4002378" cy="101566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990600"/>
            <a:ext cx="6019800" cy="1828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https://vk.com/podsolnuh_idey</a:t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ОС\Desktop\81088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0"/>
            <a:ext cx="6172200" cy="3810000"/>
          </a:xfrm>
          <a:prstGeom prst="rect">
            <a:avLst/>
          </a:prstGeom>
          <a:noFill/>
        </p:spPr>
      </p:pic>
      <p:pic>
        <p:nvPicPr>
          <p:cNvPr id="1027" name="Picture 3" descr="C:\Users\НООС\Desktop\veselyie-rebyata-shablon-prevyu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91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2400" y="48006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можно с детьми подготовительной группе в начале учебного года.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проводится "по щелчку".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задает вопросы, добивается верного ответа, после чего нажимает на клавиатуре кнопку "вправо" и вместе с ребенком убеждается в правильности ответа.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каждым слайдом игра усложняется, на некоторых слайдах ребенку предлагается неправильный ответ.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играть с группой ребят.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слайд: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знание числового ряда от 1 до10;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повторить порядковый прямой, обратный и количественный счет;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также можно потренировать детей в счете через 1 или 2 вперед и назад.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и 3 слайды: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знание цифр;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умение соотносить число с количеством;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ориентировку в пространстве.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 5, 6 слайды: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кроме выше перечисленного можно повторить математические знаки «+», «-», «=»;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потренировать в решении простых примеров и задач с опорой на картинку.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 8 слайды с подвохом: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игры предлагаются неверные варианты ответов, дети должны настоять на правильном.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 10 слайды: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закрепить умение ориентироваться в пространстве;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соотнести  число с количеством;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сравнить группы предметов;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математические знаки «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слайд: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все выше перечисленное.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304800"/>
            <a:ext cx="6096000" cy="121920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игровой форме повторить изученный материал по математике.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2286000"/>
            <a:ext cx="6096000" cy="4114800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60000"/>
              </a:lnSpc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повторить знание числового ряда от 1 до 10; 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порядковый прямой, обратный и количественный счет в пределах 10; 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тренировать детей в решении простых примеров и задач на сложение и вычитание с опорой на картинку; 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умение соотносить количество предметов с числом;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тренировать в сравнивании групп предметов;</a:t>
            </a:r>
          </a:p>
          <a:p>
            <a:pPr algn="l">
              <a:lnSpc>
                <a:spcPct val="160000"/>
              </a:lnSpc>
              <a:buFontTx/>
              <a:buChar char="-"/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закрепить умение ориентироваться в пространстве (вверху, внизу, слева, справа, посередине, верхний правый, нижний левый, по диагонали и т. д.); 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развивать внимание, мышление, память;</a:t>
            </a:r>
          </a:p>
          <a:p>
            <a:pPr algn="l">
              <a:lnSpc>
                <a:spcPct val="160000"/>
              </a:lnSpc>
            </a:pP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активизировать словарь.</a:t>
            </a:r>
          </a:p>
        </p:txBody>
      </p:sp>
      <p:pic>
        <p:nvPicPr>
          <p:cNvPr id="5" name="Picture 3" descr="C:\Users\НООС\Desktop\veselyie-rebyata-shablon-prevyu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91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5730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6953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6588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646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701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91">
            <a:off x="7640827" y="592467"/>
            <a:ext cx="9017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5800"/>
            <a:ext cx="731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646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7127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7318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774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46438"/>
      </p:ext>
    </p:extLst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ООС\Desktop\Новая папка\PJ3jMwgZM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7543800" cy="6857999"/>
          </a:xfrm>
          <a:prstGeom prst="rect">
            <a:avLst/>
          </a:prstGeom>
          <a:noFill/>
        </p:spPr>
      </p:pic>
      <p:pic>
        <p:nvPicPr>
          <p:cNvPr id="6" name="Рисунок 5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381000"/>
            <a:ext cx="695325" cy="895350"/>
          </a:xfrm>
          <a:prstGeom prst="rect">
            <a:avLst/>
          </a:prstGeom>
        </p:spPr>
      </p:pic>
      <p:pic>
        <p:nvPicPr>
          <p:cNvPr id="7" name="Рисунок 6" descr="kak-nauchit-rebenka-cifram-2 - коп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200" y="1981200"/>
            <a:ext cx="657225" cy="923925"/>
          </a:xfrm>
          <a:prstGeom prst="rect">
            <a:avLst/>
          </a:prstGeom>
        </p:spPr>
      </p:pic>
      <p:pic>
        <p:nvPicPr>
          <p:cNvPr id="8" name="Рисунок 7" descr="kak-nauchit-rebenka-cifram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3657600"/>
            <a:ext cx="571500" cy="89535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25 C -0.33785 0.30625 -0.66146 0.60023 -0.78733 0.71829 C -0.91302 0.83635 -0.77222 0.72061 -0.76927 0.7208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00" y="4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-0.00069 C -0.23924 0.20278 -0.44531 0.40648 -0.5276 0.4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2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972 C -0.11597 0.0956 -0.22222 0.20116 -0.26458 0.243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ОС\Desktop\Новая папка\9HBd5__TM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2438400"/>
            <a:ext cx="695325" cy="895350"/>
          </a:xfrm>
          <a:prstGeom prst="rect">
            <a:avLst/>
          </a:prstGeom>
        </p:spPr>
      </p:pic>
      <p:pic>
        <p:nvPicPr>
          <p:cNvPr id="5" name="Рисунок 4" descr="kak-nauchit-rebenka-cifram-2 - копия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600" y="685800"/>
            <a:ext cx="733425" cy="904875"/>
          </a:xfrm>
          <a:prstGeom prst="rect">
            <a:avLst/>
          </a:prstGeom>
        </p:spPr>
      </p:pic>
      <p:pic>
        <p:nvPicPr>
          <p:cNvPr id="6" name="Рисунок 5" descr="kak-nauchit-rebenka-cifram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4114800"/>
            <a:ext cx="571500" cy="895350"/>
          </a:xfrm>
          <a:prstGeom prst="rect">
            <a:avLst/>
          </a:prstGeom>
        </p:spPr>
      </p:pic>
      <p:pic>
        <p:nvPicPr>
          <p:cNvPr id="3075" name="Picture 3" descr="C:\Users\НООС\Desktop\kak-nauchit-rebenka-cifram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85800"/>
            <a:ext cx="571500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34045 0.18519 -0.68073 0.37037 -0.81667 0.4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0972 C -0.19809 0.28379 -0.42414 0.57731 -0.51459 0.694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01181 C -0.19479 0.2963 -0.42361 0.58079 -0.5151 0.694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3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C -0.11337 0.07847 -0.22656 0.15717 -0.2717 0.18865 " pathEditMode="relative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ООС\Desktop\Новая папка\3T4W123zZ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20574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457200"/>
            <a:ext cx="695325" cy="895350"/>
          </a:xfrm>
          <a:prstGeom prst="rect">
            <a:avLst/>
          </a:prstGeom>
        </p:spPr>
      </p:pic>
      <p:pic>
        <p:nvPicPr>
          <p:cNvPr id="5" name="Рисунок 4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3733800"/>
            <a:ext cx="647700" cy="914400"/>
          </a:xfrm>
          <a:prstGeom prst="rect">
            <a:avLst/>
          </a:prstGeom>
        </p:spPr>
      </p:pic>
      <p:pic>
        <p:nvPicPr>
          <p:cNvPr id="6" name="Рисунок 5" descr="kak-nauchit-rebenka-cifram-2 - копия (1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0" y="1524000"/>
            <a:ext cx="476250" cy="419100"/>
          </a:xfrm>
          <a:prstGeom prst="rect">
            <a:avLst/>
          </a:prstGeom>
        </p:spPr>
      </p:pic>
      <p:pic>
        <p:nvPicPr>
          <p:cNvPr id="7" name="Рисунок 6" descr="kak-nauchit-rebenka-cifram-2 - копия (1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3124200"/>
            <a:ext cx="447675" cy="4286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2083 C -0.26979 0.29028 -0.5625 0.60162 -0.67968 0.72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3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8 C -0.13871 0.19583 -0.28559 0.40417 -0.34427 0.4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21545 0.24629 -0.43073 0.49259 -0.51684 0.5912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6 C -0.05156 0.15184 -0.10295 0.30393 -0.12361 0.36481 " pathEditMode="relative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222 C -0.02986 0.08889 -0.06354 0.2 -0.07709 0.244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ОС\Desktop\Новая папка\FE9AGeK3Y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908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381000"/>
            <a:ext cx="695325" cy="895350"/>
          </a:xfrm>
          <a:prstGeom prst="rect">
            <a:avLst/>
          </a:prstGeom>
        </p:spPr>
      </p:pic>
      <p:pic>
        <p:nvPicPr>
          <p:cNvPr id="7" name="Рисунок 6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4400" y="4267200"/>
            <a:ext cx="447675" cy="428625"/>
          </a:xfrm>
          <a:prstGeom prst="rect">
            <a:avLst/>
          </a:prstGeom>
        </p:spPr>
      </p:pic>
      <p:pic>
        <p:nvPicPr>
          <p:cNvPr id="10" name="Рисунок 9" descr="kak-nauchit-rebenka-cifram-2 - копия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34400" y="1828800"/>
            <a:ext cx="409575" cy="342900"/>
          </a:xfrm>
          <a:prstGeom prst="rect">
            <a:avLst/>
          </a:prstGeom>
        </p:spPr>
      </p:pic>
      <p:pic>
        <p:nvPicPr>
          <p:cNvPr id="11" name="Рисунок 10" descr="kak-nauchit-rebenka-cifram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7200" y="5181600"/>
            <a:ext cx="571500" cy="8953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2153 C -0.28854 0.18079 -0.5724 0.34028 -0.68594 0.4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-0.13681 0.30347 -0.27361 0.60695 -0.3283 0.72824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833 C -0.22483 0.2331 -0.44931 0.4581 -0.53906 0.548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32 C -0.07569 0.09259 -0.13437 0.17222 -0.15781 0.2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C -0.02048 0.01296 -0.04097 0.02616 -0.04913 0.03148 " pathEditMode="relative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ОС\Desktop\Новая папка\iri8FgyKp6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199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609600"/>
            <a:ext cx="704850" cy="942975"/>
          </a:xfrm>
          <a:prstGeom prst="rect">
            <a:avLst/>
          </a:prstGeom>
        </p:spPr>
      </p:pic>
      <p:pic>
        <p:nvPicPr>
          <p:cNvPr id="7" name="Рисунок 6" descr="kak-nauchit-rebenka-cifram-2 - копия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400" y="3657600"/>
            <a:ext cx="409575" cy="342900"/>
          </a:xfrm>
          <a:prstGeom prst="rect">
            <a:avLst/>
          </a:prstGeom>
        </p:spPr>
      </p:pic>
      <p:pic>
        <p:nvPicPr>
          <p:cNvPr id="8" name="Рисунок 7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4495800"/>
            <a:ext cx="447675" cy="428625"/>
          </a:xfrm>
          <a:prstGeom prst="rect">
            <a:avLst/>
          </a:prstGeom>
        </p:spPr>
      </p:pic>
      <p:pic>
        <p:nvPicPr>
          <p:cNvPr id="10" name="Рисунок 9" descr="kak-nauchit-rebenka-cifram-2 - копия 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00" y="2133600"/>
            <a:ext cx="733425" cy="923925"/>
          </a:xfrm>
          <a:prstGeom prst="rect">
            <a:avLst/>
          </a:prstGeom>
        </p:spPr>
      </p:pic>
      <p:pic>
        <p:nvPicPr>
          <p:cNvPr id="11" name="Рисунок 10" descr="kak-nauchit-rebenka-cifram-2 - коп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7200" y="5334000"/>
            <a:ext cx="657225" cy="9239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-0.0118 C -0.29895 0.19121 -0.59027 0.39422 -0.70677 0.4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2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208 C -0.14514 0.28819 -0.29514 0.5787 -0.35521 0.694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3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C -0.20728 0.12315 -0.4144 0.2463 -0.49722 0.2956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0.0243 C -0.08125 0.08657 -0.13004 0.14907 -0.14948 0.1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ООС\Desktop\Новая папка\2GUrv1Komh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800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25908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152400"/>
            <a:ext cx="647700" cy="914400"/>
          </a:xfrm>
          <a:prstGeom prst="rect">
            <a:avLst/>
          </a:prstGeom>
        </p:spPr>
      </p:pic>
      <p:pic>
        <p:nvPicPr>
          <p:cNvPr id="5" name="Рисунок 4" descr="kak-nauchit-rebenka-cifram-2 - копия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9600" y="3733800"/>
            <a:ext cx="771525" cy="933450"/>
          </a:xfrm>
          <a:prstGeom prst="rect">
            <a:avLst/>
          </a:prstGeom>
        </p:spPr>
      </p:pic>
      <p:pic>
        <p:nvPicPr>
          <p:cNvPr id="6" name="Рисунок 5" descr="kak-nauchit-rebenka-cifram-2 - копия (10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1371600"/>
            <a:ext cx="476250" cy="419100"/>
          </a:xfrm>
          <a:prstGeom prst="rect">
            <a:avLst/>
          </a:prstGeom>
        </p:spPr>
      </p:pic>
      <p:pic>
        <p:nvPicPr>
          <p:cNvPr id="7" name="Рисунок 6" descr="kak-nauchit-rebenka-cifram-2 - копия (1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0" y="6019800"/>
            <a:ext cx="409575" cy="342900"/>
          </a:xfrm>
          <a:prstGeom prst="rect">
            <a:avLst/>
          </a:prstGeom>
        </p:spPr>
      </p:pic>
      <p:pic>
        <p:nvPicPr>
          <p:cNvPr id="8" name="Рисунок 7" descr="kak-nauchit-rebenka-cifram-2 - копия (1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05400"/>
            <a:ext cx="447675" cy="428625"/>
          </a:xfrm>
          <a:prstGeom prst="rect">
            <a:avLst/>
          </a:prstGeom>
        </p:spPr>
      </p:pic>
      <p:pic>
        <p:nvPicPr>
          <p:cNvPr id="9" name="Рисунок 8" descr="kak-nauchit-rebenka-cifram-2 - копия (3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0" y="1905000"/>
            <a:ext cx="647700" cy="914400"/>
          </a:xfrm>
          <a:prstGeom prst="rect">
            <a:avLst/>
          </a:prstGeom>
        </p:spPr>
      </p:pic>
      <p:pic>
        <p:nvPicPr>
          <p:cNvPr id="10" name="Рисунок 9" descr="kak-nauchit-rebenka-cifram-2 - копия (8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8800" y="228600"/>
            <a:ext cx="733425" cy="9239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30625 0.21273 -0.6125 0.42547 -0.73489 0.51065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111 C -0.14289 0.3213 -0.28629 0.63148 -0.34375 0.75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3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0277 C -0.2 0.25902 -0.40903 0.51527 -0.49271 0.6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3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902 C -0.0349 0.02385 -0.0632 0.05695 -0.07448 0.0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10799 0.3095 0.21632 0.61945 0.2599 0.743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</TotalTime>
  <Words>402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Презентация PowerPoint</vt:lpstr>
      <vt:lpstr>Цель: в игровой форме повторить изученный материал по математике.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 https://vk.com/podsolnuh_idey </vt:lpstr>
      <vt:lpstr>Ход игры:  Играть можно с детьми подготовительной группе в начале учебного года. Игра проводится "по щелчку".  Педагог задает вопросы, добивается верного ответа, после чего нажимает на клавиатуре кнопку "вправо" и вместе с ребенком убеждается в правильности ответа.  С каждым слайдом игра усложняется, на некоторых слайдах ребенку предлагается неправильный ответ. Можно играть с группой ребят.  1 слайд:  - закрепить знание числового ряда от 1 до10; - повторить порядковый прямой, обратный и количественный счет;  - также можно потренировать детей в счете через 1 или 2 вперед и назад. 2 и 3 слайды:  - закрепить знание цифр; - умение соотносить число с количеством; - ориентировку в пространстве. 4, 5, 6 слайды:  - кроме выше перечисленного можно повторить математические знаки «+», «-», «=»;  - потренировать в решении простых примеров и задач с опорой на картинку. 7, 8 слайды с подвохом:  - в течение игры предлагаются неверные варианты ответов, дети должны настоять на правильном. 9, 10 слайды:   - закрепить умение ориентироваться в пространстве;   - соотнести  число с количеством;  -  сравнить группы предметов;  - повторить математические знаки «&lt;», «&gt;». 11 слайд:  - закрепить все выше перечисленное.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НООС</dc:creator>
  <cp:lastModifiedBy>Анастасия Кузнецова</cp:lastModifiedBy>
  <cp:revision>278</cp:revision>
  <dcterms:created xsi:type="dcterms:W3CDTF">2018-12-07T10:43:39Z</dcterms:created>
  <dcterms:modified xsi:type="dcterms:W3CDTF">2024-03-21T11:24:48Z</dcterms:modified>
</cp:coreProperties>
</file>