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3" r:id="rId3"/>
    <p:sldId id="256" r:id="rId4"/>
    <p:sldId id="257" r:id="rId5"/>
    <p:sldId id="258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7" autoAdjust="0"/>
  </p:normalViewPr>
  <p:slideViewPr>
    <p:cSldViewPr>
      <p:cViewPr varScale="1">
        <p:scale>
          <a:sx n="82" d="100"/>
          <a:sy n="82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193A5-9DDD-4DEC-92D5-CB21A44F8EB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075BA-8B54-4AFA-888E-2417D0AE0F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964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075BA-8B54-4AFA-888E-2417D0AE0F9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044769.4rngp0wyad.900x10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416" y="0"/>
            <a:ext cx="9157416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1052736"/>
            <a:ext cx="4392488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5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Интерактивная игра по ФЭМП для подготовительной группы 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82F0F-F5F2-B9A8-B962-67654F90D849}"/>
              </a:ext>
            </a:extLst>
          </p:cNvPr>
          <p:cNvSpPr txBox="1"/>
          <p:nvPr/>
        </p:nvSpPr>
        <p:spPr>
          <a:xfrm>
            <a:off x="3347864" y="4040048"/>
            <a:ext cx="4392488" cy="2485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50" b="1" dirty="0">
                <a:solidFill>
                  <a:srgbClr val="002060"/>
                </a:solidFill>
                <a:latin typeface="Monotype Corsiva" pitchFamily="66" charset="0"/>
              </a:rPr>
              <a:t>Пособие оформлено по мотивам популярного мультфильма «Маша и медведь», что способствует, более успешному усвоению детьми знаний.</a:t>
            </a:r>
            <a:endParaRPr lang="ru-RU" sz="2550" b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6" y="0"/>
            <a:ext cx="917083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3645024"/>
            <a:ext cx="432048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50" b="1" dirty="0">
                <a:solidFill>
                  <a:srgbClr val="7030A0"/>
                </a:solidFill>
                <a:latin typeface="Monotype Corsiva" pitchFamily="66" charset="0"/>
              </a:rPr>
              <a:t>«Познавательное развитие»: </a:t>
            </a:r>
            <a:r>
              <a:rPr lang="ru-RU" sz="1850" dirty="0">
                <a:solidFill>
                  <a:srgbClr val="7030A0"/>
                </a:solidFill>
                <a:latin typeface="Monotype Corsiva" pitchFamily="66" charset="0"/>
              </a:rPr>
              <a:t>обобщить и систематизировать знания детей  о знаках &gt;,&lt;, =, о числах в пределах 20; закрепить количественный  и порядковый счёт; умение решать простые задачи.</a:t>
            </a:r>
          </a:p>
          <a:p>
            <a:r>
              <a:rPr lang="ru-RU" sz="1850" b="1" dirty="0">
                <a:solidFill>
                  <a:srgbClr val="7030A0"/>
                </a:solidFill>
                <a:latin typeface="Monotype Corsiva" pitchFamily="66" charset="0"/>
              </a:rPr>
              <a:t>«Речевое развитие»:</a:t>
            </a:r>
            <a:r>
              <a:rPr lang="ru-RU" sz="1850" dirty="0">
                <a:solidFill>
                  <a:srgbClr val="7030A0"/>
                </a:solidFill>
                <a:latin typeface="Monotype Corsiva" pitchFamily="66" charset="0"/>
              </a:rPr>
              <a:t> активизировать словарь детей по данной теме.</a:t>
            </a:r>
          </a:p>
          <a:p>
            <a:r>
              <a:rPr lang="ru-RU" sz="1850" b="1" dirty="0">
                <a:solidFill>
                  <a:srgbClr val="7030A0"/>
                </a:solidFill>
                <a:latin typeface="Monotype Corsiva" pitchFamily="66" charset="0"/>
              </a:rPr>
              <a:t>«Социально-коммуникативное развитие»:</a:t>
            </a:r>
            <a:r>
              <a:rPr lang="ru-RU" sz="1850" dirty="0">
                <a:solidFill>
                  <a:srgbClr val="7030A0"/>
                </a:solidFill>
                <a:latin typeface="Monotype Corsiva" pitchFamily="66" charset="0"/>
              </a:rPr>
              <a:t> воспитывать бережное отношение к мультимедийному оборудованию.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04421" y="332654"/>
            <a:ext cx="432048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50" b="1" dirty="0">
                <a:solidFill>
                  <a:srgbClr val="002060"/>
                </a:solidFill>
                <a:latin typeface="Monotype Corsiva" pitchFamily="66" charset="0"/>
              </a:rPr>
              <a:t>Тема:</a:t>
            </a:r>
            <a:r>
              <a:rPr lang="ru-RU" sz="1850" dirty="0">
                <a:solidFill>
                  <a:srgbClr val="002060"/>
                </a:solidFill>
                <a:latin typeface="Monotype Corsiva" pitchFamily="66" charset="0"/>
              </a:rPr>
              <a:t> Сравнение чисел от 1 до 20. Равенство и неравенство. Знаки «&gt;», «&lt;», «=». Решение простых задач.</a:t>
            </a:r>
          </a:p>
          <a:p>
            <a:r>
              <a:rPr lang="ru-RU" sz="1850" b="1" dirty="0">
                <a:solidFill>
                  <a:srgbClr val="002060"/>
                </a:solidFill>
                <a:latin typeface="Monotype Corsiva" pitchFamily="66" charset="0"/>
              </a:rPr>
              <a:t>Цель:</a:t>
            </a:r>
            <a:r>
              <a:rPr lang="ru-RU" sz="1850" dirty="0">
                <a:solidFill>
                  <a:srgbClr val="002060"/>
                </a:solidFill>
                <a:latin typeface="Monotype Corsiva" pitchFamily="66" charset="0"/>
              </a:rPr>
              <a:t> повторить цифры и закрепить работу со знаками «&gt;», «&lt;», «=», решение простых задач.</a:t>
            </a:r>
          </a:p>
          <a:p>
            <a:r>
              <a:rPr lang="ru-RU" sz="1850" b="1" dirty="0">
                <a:solidFill>
                  <a:srgbClr val="002060"/>
                </a:solidFill>
                <a:latin typeface="Monotype Corsiva" pitchFamily="66" charset="0"/>
              </a:rPr>
              <a:t>Интеграция образовательных областей: </a:t>
            </a:r>
            <a:r>
              <a:rPr lang="ru-RU" sz="1850" dirty="0">
                <a:solidFill>
                  <a:srgbClr val="002060"/>
                </a:solidFill>
                <a:latin typeface="Monotype Corsiva" pitchFamily="66" charset="0"/>
              </a:rPr>
              <a:t>«Познавательное развитие», «Речевое развитие», «Социально-коммуникативное развитие».</a:t>
            </a:r>
          </a:p>
        </p:txBody>
      </p:sp>
    </p:spTree>
    <p:extLst>
      <p:ext uri="{BB962C8B-B14F-4D97-AF65-F5344CB8AC3E}">
        <p14:creationId xmlns:p14="http://schemas.microsoft.com/office/powerpoint/2010/main" val="371558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pg"/>
          <p:cNvPicPr>
            <a:picLocks noChangeAspect="1"/>
          </p:cNvPicPr>
          <p:nvPr/>
        </p:nvPicPr>
        <p:blipFill>
          <a:blip r:embed="rId2" cstate="print"/>
          <a:srcRect r="143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1611263" cy="1611263"/>
          </a:xfrm>
          <a:prstGeom prst="rect">
            <a:avLst/>
          </a:prstGeom>
        </p:spPr>
      </p:pic>
      <p:pic>
        <p:nvPicPr>
          <p:cNvPr id="4" name="Рисунок 3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0" y="1628800"/>
            <a:ext cx="1611263" cy="1611263"/>
          </a:xfrm>
          <a:prstGeom prst="rect">
            <a:avLst/>
          </a:prstGeom>
        </p:spPr>
      </p:pic>
      <p:pic>
        <p:nvPicPr>
          <p:cNvPr id="5" name="Рисунок 4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406980">
            <a:off x="1292936" y="798008"/>
            <a:ext cx="1611263" cy="1611263"/>
          </a:xfrm>
          <a:prstGeom prst="rect">
            <a:avLst/>
          </a:prstGeom>
        </p:spPr>
      </p:pic>
      <p:pic>
        <p:nvPicPr>
          <p:cNvPr id="6" name="Рисунок 5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052343">
            <a:off x="1218279" y="2091503"/>
            <a:ext cx="1611263" cy="1611263"/>
          </a:xfrm>
          <a:prstGeom prst="rect">
            <a:avLst/>
          </a:prstGeom>
        </p:spPr>
      </p:pic>
      <p:pic>
        <p:nvPicPr>
          <p:cNvPr id="7" name="Рисунок 6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1556792"/>
            <a:ext cx="1611263" cy="1611263"/>
          </a:xfrm>
          <a:prstGeom prst="rect">
            <a:avLst/>
          </a:prstGeom>
        </p:spPr>
      </p:pic>
      <p:pic>
        <p:nvPicPr>
          <p:cNvPr id="8" name="Рисунок 7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972715">
            <a:off x="2433413" y="93661"/>
            <a:ext cx="1611263" cy="1611263"/>
          </a:xfrm>
          <a:prstGeom prst="rect">
            <a:avLst/>
          </a:prstGeom>
        </p:spPr>
      </p:pic>
      <p:pic>
        <p:nvPicPr>
          <p:cNvPr id="9" name="Рисунок 8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0"/>
            <a:ext cx="1611263" cy="1611263"/>
          </a:xfrm>
          <a:prstGeom prst="rect">
            <a:avLst/>
          </a:prstGeom>
        </p:spPr>
      </p:pic>
      <p:pic>
        <p:nvPicPr>
          <p:cNvPr id="10" name="Рисунок 9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008561">
            <a:off x="7250605" y="86317"/>
            <a:ext cx="1611263" cy="1611263"/>
          </a:xfrm>
          <a:prstGeom prst="rect">
            <a:avLst/>
          </a:prstGeom>
        </p:spPr>
      </p:pic>
      <p:pic>
        <p:nvPicPr>
          <p:cNvPr id="11" name="Рисунок 10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124744"/>
            <a:ext cx="1611263" cy="1611263"/>
          </a:xfrm>
          <a:prstGeom prst="rect">
            <a:avLst/>
          </a:prstGeom>
        </p:spPr>
      </p:pic>
      <p:pic>
        <p:nvPicPr>
          <p:cNvPr id="12" name="Рисунок 11" descr="P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882264">
            <a:off x="7420982" y="1452522"/>
            <a:ext cx="1611263" cy="1611263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4499992" y="908720"/>
            <a:ext cx="1008112" cy="1080120"/>
          </a:xfrm>
          <a:prstGeom prst="round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3717032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Сравни количество бабочек и вставь нужный знак</a:t>
            </a:r>
          </a:p>
        </p:txBody>
      </p:sp>
      <p:sp>
        <p:nvSpPr>
          <p:cNvPr id="15" name="Овал 14"/>
          <p:cNvSpPr/>
          <p:nvPr/>
        </p:nvSpPr>
        <p:spPr>
          <a:xfrm>
            <a:off x="395536" y="558924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475656" y="558924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555776" y="558924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00x900_265643_[www.ArtFile.ru].jpg"/>
          <p:cNvPicPr>
            <a:picLocks noChangeAspect="1"/>
          </p:cNvPicPr>
          <p:nvPr/>
        </p:nvPicPr>
        <p:blipFill>
          <a:blip r:embed="rId2" cstate="print"/>
          <a:srcRect r="2007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0"/>
            <a:ext cx="958552" cy="958552"/>
          </a:xfrm>
          <a:prstGeom prst="rect">
            <a:avLst/>
          </a:prstGeom>
        </p:spPr>
      </p:pic>
      <p:pic>
        <p:nvPicPr>
          <p:cNvPr id="8" name="Рисунок 7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836712"/>
            <a:ext cx="958552" cy="958552"/>
          </a:xfrm>
          <a:prstGeom prst="rect">
            <a:avLst/>
          </a:prstGeom>
        </p:spPr>
      </p:pic>
      <p:pic>
        <p:nvPicPr>
          <p:cNvPr id="9" name="Рисунок 8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836712"/>
            <a:ext cx="958552" cy="958552"/>
          </a:xfrm>
          <a:prstGeom prst="rect">
            <a:avLst/>
          </a:prstGeom>
        </p:spPr>
      </p:pic>
      <p:pic>
        <p:nvPicPr>
          <p:cNvPr id="10" name="Рисунок 9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958552" cy="958552"/>
          </a:xfrm>
          <a:prstGeom prst="rect">
            <a:avLst/>
          </a:prstGeom>
        </p:spPr>
      </p:pic>
      <p:pic>
        <p:nvPicPr>
          <p:cNvPr id="11" name="Рисунок 10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0"/>
            <a:ext cx="958552" cy="958552"/>
          </a:xfrm>
          <a:prstGeom prst="rect">
            <a:avLst/>
          </a:prstGeom>
        </p:spPr>
      </p:pic>
      <p:pic>
        <p:nvPicPr>
          <p:cNvPr id="12" name="Рисунок 11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836712"/>
            <a:ext cx="958552" cy="958552"/>
          </a:xfrm>
          <a:prstGeom prst="rect">
            <a:avLst/>
          </a:prstGeom>
        </p:spPr>
      </p:pic>
      <p:pic>
        <p:nvPicPr>
          <p:cNvPr id="13" name="Рисунок 12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628800"/>
            <a:ext cx="958552" cy="958552"/>
          </a:xfrm>
          <a:prstGeom prst="rect">
            <a:avLst/>
          </a:prstGeom>
        </p:spPr>
      </p:pic>
      <p:pic>
        <p:nvPicPr>
          <p:cNvPr id="14" name="Рисунок 13" descr="i05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700808"/>
            <a:ext cx="958552" cy="958552"/>
          </a:xfrm>
          <a:prstGeom prst="rect">
            <a:avLst/>
          </a:prstGeom>
        </p:spPr>
      </p:pic>
      <p:pic>
        <p:nvPicPr>
          <p:cNvPr id="17" name="Рисунок 16" descr="jagod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692381" cy="2061627"/>
          </a:xfrm>
          <a:prstGeom prst="rect">
            <a:avLst/>
          </a:prstGeom>
        </p:spPr>
      </p:pic>
      <p:pic>
        <p:nvPicPr>
          <p:cNvPr id="19" name="Рисунок 18" descr="jagod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1517695">
            <a:off x="14742" y="1349747"/>
            <a:ext cx="1692381" cy="206162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4221088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Сравни количество ягод клубники и малины, вставь нужны знак</a:t>
            </a:r>
          </a:p>
        </p:txBody>
      </p:sp>
      <p:sp>
        <p:nvSpPr>
          <p:cNvPr id="21" name="Овал 20"/>
          <p:cNvSpPr/>
          <p:nvPr/>
        </p:nvSpPr>
        <p:spPr>
          <a:xfrm>
            <a:off x="251520" y="56612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267744" y="56612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259632" y="56612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907704" y="620688"/>
            <a:ext cx="914400" cy="914400"/>
          </a:xfrm>
          <a:prstGeom prst="round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ша_и_Медведь-20.jpg"/>
          <p:cNvPicPr>
            <a:picLocks noChangeAspect="1"/>
          </p:cNvPicPr>
          <p:nvPr/>
        </p:nvPicPr>
        <p:blipFill>
          <a:blip r:embed="rId3" cstate="print"/>
          <a:srcRect l="5901" r="6688" b="368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rTLngEk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15616" cy="1102215"/>
          </a:xfrm>
          <a:prstGeom prst="rect">
            <a:avLst/>
          </a:prstGeom>
        </p:spPr>
      </p:pic>
      <p:pic>
        <p:nvPicPr>
          <p:cNvPr id="8" name="Рисунок 7" descr="rTLngEk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214011">
            <a:off x="45657" y="1143364"/>
            <a:ext cx="1163587" cy="1149610"/>
          </a:xfrm>
          <a:prstGeom prst="rect">
            <a:avLst/>
          </a:prstGeom>
        </p:spPr>
      </p:pic>
      <p:pic>
        <p:nvPicPr>
          <p:cNvPr id="9" name="Рисунок 8" descr="rTLngEk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38412">
            <a:off x="1175198" y="36416"/>
            <a:ext cx="1152128" cy="1138288"/>
          </a:xfrm>
          <a:prstGeom prst="rect">
            <a:avLst/>
          </a:prstGeom>
        </p:spPr>
      </p:pic>
      <p:pic>
        <p:nvPicPr>
          <p:cNvPr id="10" name="Рисунок 9" descr="rTLngEk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4115697">
            <a:off x="1191495" y="1209286"/>
            <a:ext cx="1152128" cy="1138288"/>
          </a:xfrm>
          <a:prstGeom prst="rect">
            <a:avLst/>
          </a:prstGeom>
        </p:spPr>
      </p:pic>
      <p:pic>
        <p:nvPicPr>
          <p:cNvPr id="11" name="Рисунок 10" descr="rTLngEkE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106589">
            <a:off x="2237472" y="593965"/>
            <a:ext cx="1150377" cy="1136558"/>
          </a:xfrm>
          <a:prstGeom prst="rect">
            <a:avLst/>
          </a:prstGeom>
        </p:spPr>
      </p:pic>
      <p:pic>
        <p:nvPicPr>
          <p:cNvPr id="16" name="Рисунок 15" descr="0_904b3_d4fd6d6a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16416" y="188640"/>
            <a:ext cx="827584" cy="1954922"/>
          </a:xfrm>
          <a:prstGeom prst="rect">
            <a:avLst/>
          </a:prstGeom>
        </p:spPr>
      </p:pic>
      <p:pic>
        <p:nvPicPr>
          <p:cNvPr id="18" name="Рисунок 17" descr="0_904b3_d4fd6d6a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188640"/>
            <a:ext cx="827584" cy="1954922"/>
          </a:xfrm>
          <a:prstGeom prst="rect">
            <a:avLst/>
          </a:prstGeom>
        </p:spPr>
      </p:pic>
      <p:pic>
        <p:nvPicPr>
          <p:cNvPr id="19" name="Рисунок 18" descr="0_904b3_d4fd6d6a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188640"/>
            <a:ext cx="827584" cy="1954922"/>
          </a:xfrm>
          <a:prstGeom prst="rect">
            <a:avLst/>
          </a:prstGeom>
        </p:spPr>
      </p:pic>
      <p:pic>
        <p:nvPicPr>
          <p:cNvPr id="20" name="Рисунок 19" descr="0_904b3_d4fd6d6a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188640"/>
            <a:ext cx="827584" cy="1954922"/>
          </a:xfrm>
          <a:prstGeom prst="rect">
            <a:avLst/>
          </a:prstGeom>
        </p:spPr>
      </p:pic>
      <p:pic>
        <p:nvPicPr>
          <p:cNvPr id="21" name="Рисунок 20" descr="0_904b3_d4fd6d6a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88640"/>
            <a:ext cx="827584" cy="195492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79512" y="2564904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 количество  мячиков и пирамидок, вставь нужный знак</a:t>
            </a:r>
          </a:p>
        </p:txBody>
      </p:sp>
      <p:sp>
        <p:nvSpPr>
          <p:cNvPr id="23" name="Овал 22"/>
          <p:cNvSpPr/>
          <p:nvPr/>
        </p:nvSpPr>
        <p:spPr>
          <a:xfrm>
            <a:off x="179512" y="573325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187624" y="573325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195736" y="573325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79912" y="836712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71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2E22C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1666" cy="6858000"/>
          </a:xfrm>
          <a:prstGeom prst="rect">
            <a:avLst/>
          </a:prstGeom>
        </p:spPr>
      </p:pic>
      <p:pic>
        <p:nvPicPr>
          <p:cNvPr id="3" name="Рисунок 2" descr="0_16f46a_9da36959_orig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4508210"/>
            <a:ext cx="1619904" cy="1640408"/>
          </a:xfrm>
          <a:prstGeom prst="rect">
            <a:avLst/>
          </a:prstGeom>
        </p:spPr>
      </p:pic>
      <p:pic>
        <p:nvPicPr>
          <p:cNvPr id="4" name="Рисунок 3" descr="0_16f46a_9da36959_orig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365104"/>
            <a:ext cx="1619904" cy="1640408"/>
          </a:xfrm>
          <a:prstGeom prst="rect">
            <a:avLst/>
          </a:prstGeom>
        </p:spPr>
      </p:pic>
      <p:pic>
        <p:nvPicPr>
          <p:cNvPr id="5" name="Рисунок 4" descr="0_16f46a_9da36959_orig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077072"/>
            <a:ext cx="1777699" cy="1800200"/>
          </a:xfrm>
          <a:prstGeom prst="rect">
            <a:avLst/>
          </a:prstGeom>
        </p:spPr>
      </p:pic>
      <p:pic>
        <p:nvPicPr>
          <p:cNvPr id="6" name="Рисунок 5" descr="pear_png_nisanboard108vpf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576398">
            <a:off x="2183533" y="4360391"/>
            <a:ext cx="1433837" cy="2018304"/>
          </a:xfrm>
          <a:prstGeom prst="rect">
            <a:avLst/>
          </a:prstGeom>
        </p:spPr>
      </p:pic>
      <p:pic>
        <p:nvPicPr>
          <p:cNvPr id="7" name="Рисунок 6" descr="pear_png_nisanboard108vpf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4293096"/>
            <a:ext cx="1368152" cy="1925844"/>
          </a:xfrm>
          <a:prstGeom prst="rect">
            <a:avLst/>
          </a:prstGeom>
        </p:spPr>
      </p:pic>
      <p:pic>
        <p:nvPicPr>
          <p:cNvPr id="8" name="Рисунок 7" descr="pear_png_nisanboard108vpf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4221088"/>
            <a:ext cx="1224136" cy="1723124"/>
          </a:xfrm>
          <a:prstGeom prst="rect">
            <a:avLst/>
          </a:prstGeom>
        </p:spPr>
      </p:pic>
      <p:pic>
        <p:nvPicPr>
          <p:cNvPr id="9" name="Рисунок 8" descr="pear_png_nisanboard108vpf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348287">
            <a:off x="5948270" y="4632541"/>
            <a:ext cx="1368152" cy="19258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0"/>
            <a:ext cx="57961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Посчитай, сколько всего фруктов лежит на парте у Маши. Выбери правильный ответ.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492896"/>
            <a:ext cx="864096" cy="8423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3688" y="2492896"/>
            <a:ext cx="864096" cy="8423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2492896"/>
            <a:ext cx="864096" cy="8423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43608" y="2204864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27784" y="2204864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cs typeface="Times New Roman" pitchFamily="18" charset="0"/>
              </a:rPr>
              <a:t>=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6416" y="278092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6" y="458112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0392" y="5013176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52320" y="3717032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84" y="5805264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84368" y="1484784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-0.49948 -0.36505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0" y="-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5148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Посчитай, сколько всего леденцов осталось у Маши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52120" y="188640"/>
            <a:ext cx="720080" cy="6263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48264" y="188640"/>
            <a:ext cx="720080" cy="6263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4408" y="188640"/>
            <a:ext cx="720080" cy="6263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372200" y="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+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8344" y="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=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844824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1340768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3068960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2240" y="1700808"/>
            <a:ext cx="727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6376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443711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16493 -0.22385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ubrik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2714620"/>
            <a:ext cx="5311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220</Words>
  <Application>Microsoft Office PowerPoint</Application>
  <PresentationFormat>Экран (4:3)</PresentationFormat>
  <Paragraphs>47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Юляшка</dc:creator>
  <cp:lastModifiedBy>Анастасия Кузнецова</cp:lastModifiedBy>
  <cp:revision>59</cp:revision>
  <dcterms:created xsi:type="dcterms:W3CDTF">2016-05-14T17:32:01Z</dcterms:created>
  <dcterms:modified xsi:type="dcterms:W3CDTF">2024-03-21T11:33:28Z</dcterms:modified>
</cp:coreProperties>
</file>