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3" r:id="rId3"/>
    <p:sldId id="256" r:id="rId4"/>
    <p:sldId id="257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193A5-9DDD-4DEC-92D5-CB21A44F8EB5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75BA-8B54-4AFA-888E-2417D0AE0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6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075BA-8B54-4AFA-888E-2417D0AE0F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44769.4rngp0wyad.900x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416" y="0"/>
            <a:ext cx="915741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1052736"/>
            <a:ext cx="43924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5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Интерактивная игра по ФЭМП для подготовительной группы 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82F0F-F5F2-B9A8-B962-67654F90D849}"/>
              </a:ext>
            </a:extLst>
          </p:cNvPr>
          <p:cNvSpPr txBox="1"/>
          <p:nvPr/>
        </p:nvSpPr>
        <p:spPr>
          <a:xfrm>
            <a:off x="3347864" y="4040048"/>
            <a:ext cx="4392488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50" b="1" dirty="0">
                <a:solidFill>
                  <a:srgbClr val="002060"/>
                </a:solidFill>
                <a:latin typeface="Monotype Corsiva" pitchFamily="66" charset="0"/>
              </a:rPr>
              <a:t>Пособие оформлено по мотивам популярного мультфильма «Маша и медведь», что способствует, более успешному усвоению детьми знаний.</a:t>
            </a:r>
            <a:endParaRPr lang="ru-RU" sz="255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6" y="0"/>
            <a:ext cx="91708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3645024"/>
            <a:ext cx="43204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b="1" dirty="0">
                <a:solidFill>
                  <a:srgbClr val="7030A0"/>
                </a:solidFill>
                <a:latin typeface="Monotype Corsiva" pitchFamily="66" charset="0"/>
              </a:rPr>
              <a:t>«Познавательное развитие»: </a:t>
            </a:r>
            <a:r>
              <a:rPr lang="ru-RU" sz="1850" dirty="0">
                <a:solidFill>
                  <a:srgbClr val="7030A0"/>
                </a:solidFill>
                <a:latin typeface="Monotype Corsiva" pitchFamily="66" charset="0"/>
              </a:rPr>
              <a:t>обобщить и систематизировать знания детей  о знаках &gt;,&lt;, =, о числах в пределах 20; закрепить количественный  и порядковый счёт; умение решать простые задачи.</a:t>
            </a:r>
          </a:p>
          <a:p>
            <a:r>
              <a:rPr lang="ru-RU" sz="1850" b="1" dirty="0">
                <a:solidFill>
                  <a:srgbClr val="7030A0"/>
                </a:solidFill>
                <a:latin typeface="Monotype Corsiva" pitchFamily="66" charset="0"/>
              </a:rPr>
              <a:t>«Речевое развитие»:</a:t>
            </a:r>
            <a:r>
              <a:rPr lang="ru-RU" sz="1850" dirty="0">
                <a:solidFill>
                  <a:srgbClr val="7030A0"/>
                </a:solidFill>
                <a:latin typeface="Monotype Corsiva" pitchFamily="66" charset="0"/>
              </a:rPr>
              <a:t> активизировать словарь детей по данной теме.</a:t>
            </a:r>
          </a:p>
          <a:p>
            <a:r>
              <a:rPr lang="ru-RU" sz="1850" b="1" dirty="0">
                <a:solidFill>
                  <a:srgbClr val="7030A0"/>
                </a:solidFill>
                <a:latin typeface="Monotype Corsiva" pitchFamily="66" charset="0"/>
              </a:rPr>
              <a:t>«Социально-коммуникативное развитие»:</a:t>
            </a:r>
            <a:r>
              <a:rPr lang="ru-RU" sz="1850" dirty="0">
                <a:solidFill>
                  <a:srgbClr val="7030A0"/>
                </a:solidFill>
                <a:latin typeface="Monotype Corsiva" pitchFamily="66" charset="0"/>
              </a:rPr>
              <a:t> воспитывать бережное отношение к мультимедийному оборудованию.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4421" y="332654"/>
            <a:ext cx="432048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b="1" dirty="0">
                <a:solidFill>
                  <a:srgbClr val="002060"/>
                </a:solidFill>
                <a:latin typeface="Monotype Corsiva" pitchFamily="66" charset="0"/>
              </a:rPr>
              <a:t>Тема:</a:t>
            </a:r>
            <a:r>
              <a:rPr lang="ru-RU" sz="1850" dirty="0">
                <a:solidFill>
                  <a:srgbClr val="002060"/>
                </a:solidFill>
                <a:latin typeface="Monotype Corsiva" pitchFamily="66" charset="0"/>
              </a:rPr>
              <a:t> Сравнение чисел от 1 до 20. Равенство и неравенство. Знаки «&gt;», «&lt;», «=». Решение простых задач.</a:t>
            </a:r>
          </a:p>
          <a:p>
            <a:r>
              <a:rPr lang="ru-RU" sz="1850" b="1" dirty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  <a:r>
              <a:rPr lang="ru-RU" sz="1850" dirty="0">
                <a:solidFill>
                  <a:srgbClr val="002060"/>
                </a:solidFill>
                <a:latin typeface="Monotype Corsiva" pitchFamily="66" charset="0"/>
              </a:rPr>
              <a:t> повторить цифры и закрепить работу со знаками «&gt;», «&lt;», «=», решение простых задач.</a:t>
            </a:r>
          </a:p>
          <a:p>
            <a:r>
              <a:rPr lang="ru-RU" sz="1850" b="1" dirty="0">
                <a:solidFill>
                  <a:srgbClr val="002060"/>
                </a:solidFill>
                <a:latin typeface="Monotype Corsiva" pitchFamily="66" charset="0"/>
              </a:rPr>
              <a:t>Интеграция образовательных областей: </a:t>
            </a:r>
            <a:r>
              <a:rPr lang="ru-RU" sz="1850" dirty="0">
                <a:solidFill>
                  <a:srgbClr val="002060"/>
                </a:solidFill>
                <a:latin typeface="Monotype Corsiva" pitchFamily="66" charset="0"/>
              </a:rPr>
              <a:t>«Познавательное развитие», «Речевое развитие», «Социально-коммуникативное развитие».</a:t>
            </a:r>
          </a:p>
        </p:txBody>
      </p:sp>
    </p:spTree>
    <p:extLst>
      <p:ext uri="{BB962C8B-B14F-4D97-AF65-F5344CB8AC3E}">
        <p14:creationId xmlns:p14="http://schemas.microsoft.com/office/powerpoint/2010/main" val="371558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rcRect r="143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611263" cy="1611263"/>
          </a:xfrm>
          <a:prstGeom prst="rect">
            <a:avLst/>
          </a:prstGeom>
        </p:spPr>
      </p:pic>
      <p:pic>
        <p:nvPicPr>
          <p:cNvPr id="4" name="Рисунок 3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0" y="1628800"/>
            <a:ext cx="1611263" cy="1611263"/>
          </a:xfrm>
          <a:prstGeom prst="rect">
            <a:avLst/>
          </a:prstGeom>
        </p:spPr>
      </p:pic>
      <p:pic>
        <p:nvPicPr>
          <p:cNvPr id="5" name="Рисунок 4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06980">
            <a:off x="1292936" y="798008"/>
            <a:ext cx="1611263" cy="1611263"/>
          </a:xfrm>
          <a:prstGeom prst="rect">
            <a:avLst/>
          </a:prstGeom>
        </p:spPr>
      </p:pic>
      <p:pic>
        <p:nvPicPr>
          <p:cNvPr id="6" name="Рисунок 5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52343">
            <a:off x="1218279" y="2091503"/>
            <a:ext cx="1611263" cy="1611263"/>
          </a:xfrm>
          <a:prstGeom prst="rect">
            <a:avLst/>
          </a:prstGeom>
        </p:spPr>
      </p:pic>
      <p:pic>
        <p:nvPicPr>
          <p:cNvPr id="7" name="Рисунок 6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56792"/>
            <a:ext cx="1611263" cy="1611263"/>
          </a:xfrm>
          <a:prstGeom prst="rect">
            <a:avLst/>
          </a:prstGeom>
        </p:spPr>
      </p:pic>
      <p:pic>
        <p:nvPicPr>
          <p:cNvPr id="8" name="Рисунок 7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72715">
            <a:off x="2433413" y="93661"/>
            <a:ext cx="1611263" cy="1611263"/>
          </a:xfrm>
          <a:prstGeom prst="rect">
            <a:avLst/>
          </a:prstGeom>
        </p:spPr>
      </p:pic>
      <p:pic>
        <p:nvPicPr>
          <p:cNvPr id="9" name="Рисунок 8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1611263" cy="1611263"/>
          </a:xfrm>
          <a:prstGeom prst="rect">
            <a:avLst/>
          </a:prstGeom>
        </p:spPr>
      </p:pic>
      <p:pic>
        <p:nvPicPr>
          <p:cNvPr id="10" name="Рисунок 9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08561">
            <a:off x="7250605" y="86317"/>
            <a:ext cx="1611263" cy="1611263"/>
          </a:xfrm>
          <a:prstGeom prst="rect">
            <a:avLst/>
          </a:prstGeom>
        </p:spPr>
      </p:pic>
      <p:pic>
        <p:nvPicPr>
          <p:cNvPr id="11" name="Рисунок 10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24744"/>
            <a:ext cx="1611263" cy="1611263"/>
          </a:xfrm>
          <a:prstGeom prst="rect">
            <a:avLst/>
          </a:prstGeom>
        </p:spPr>
      </p:pic>
      <p:pic>
        <p:nvPicPr>
          <p:cNvPr id="12" name="Рисунок 11" descr="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82264">
            <a:off x="7420982" y="1452522"/>
            <a:ext cx="1611263" cy="16112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499992" y="908720"/>
            <a:ext cx="1008112" cy="108012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71703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Сравни количество бабочек и вставь нужный знак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5536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75656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55776" y="5589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0x900_265643_[www.ArtFile.ru].jpg"/>
          <p:cNvPicPr>
            <a:picLocks noChangeAspect="1"/>
          </p:cNvPicPr>
          <p:nvPr/>
        </p:nvPicPr>
        <p:blipFill>
          <a:blip r:embed="rId2" cstate="print"/>
          <a:srcRect r="200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958552" cy="958552"/>
          </a:xfrm>
          <a:prstGeom prst="rect">
            <a:avLst/>
          </a:prstGeom>
        </p:spPr>
      </p:pic>
      <p:pic>
        <p:nvPicPr>
          <p:cNvPr id="8" name="Рисунок 7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836712"/>
            <a:ext cx="958552" cy="958552"/>
          </a:xfrm>
          <a:prstGeom prst="rect">
            <a:avLst/>
          </a:prstGeom>
        </p:spPr>
      </p:pic>
      <p:pic>
        <p:nvPicPr>
          <p:cNvPr id="9" name="Рисунок 8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836712"/>
            <a:ext cx="958552" cy="958552"/>
          </a:xfrm>
          <a:prstGeom prst="rect">
            <a:avLst/>
          </a:prstGeom>
        </p:spPr>
      </p:pic>
      <p:pic>
        <p:nvPicPr>
          <p:cNvPr id="10" name="Рисунок 9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958552" cy="958552"/>
          </a:xfrm>
          <a:prstGeom prst="rect">
            <a:avLst/>
          </a:prstGeom>
        </p:spPr>
      </p:pic>
      <p:pic>
        <p:nvPicPr>
          <p:cNvPr id="11" name="Рисунок 10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958552" cy="958552"/>
          </a:xfrm>
          <a:prstGeom prst="rect">
            <a:avLst/>
          </a:prstGeom>
        </p:spPr>
      </p:pic>
      <p:pic>
        <p:nvPicPr>
          <p:cNvPr id="12" name="Рисунок 11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836712"/>
            <a:ext cx="958552" cy="958552"/>
          </a:xfrm>
          <a:prstGeom prst="rect">
            <a:avLst/>
          </a:prstGeom>
        </p:spPr>
      </p:pic>
      <p:pic>
        <p:nvPicPr>
          <p:cNvPr id="13" name="Рисунок 12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628800"/>
            <a:ext cx="958552" cy="958552"/>
          </a:xfrm>
          <a:prstGeom prst="rect">
            <a:avLst/>
          </a:prstGeom>
        </p:spPr>
      </p:pic>
      <p:pic>
        <p:nvPicPr>
          <p:cNvPr id="14" name="Рисунок 13" descr="i05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958552" cy="958552"/>
          </a:xfrm>
          <a:prstGeom prst="rect">
            <a:avLst/>
          </a:prstGeom>
        </p:spPr>
      </p:pic>
      <p:pic>
        <p:nvPicPr>
          <p:cNvPr id="17" name="Рисунок 16" descr="jago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92381" cy="2061627"/>
          </a:xfrm>
          <a:prstGeom prst="rect">
            <a:avLst/>
          </a:prstGeom>
        </p:spPr>
      </p:pic>
      <p:pic>
        <p:nvPicPr>
          <p:cNvPr id="19" name="Рисунок 18" descr="jago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17695">
            <a:off x="14742" y="1349747"/>
            <a:ext cx="1692381" cy="20616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22108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Сравни количество ягод клубники и малины, вставь нужны знак</a:t>
            </a:r>
          </a:p>
        </p:txBody>
      </p:sp>
      <p:sp>
        <p:nvSpPr>
          <p:cNvPr id="21" name="Овал 20"/>
          <p:cNvSpPr/>
          <p:nvPr/>
        </p:nvSpPr>
        <p:spPr>
          <a:xfrm>
            <a:off x="251520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267744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259632" y="5661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620688"/>
            <a:ext cx="9144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_и_Медведь-20.jpg"/>
          <p:cNvPicPr>
            <a:picLocks noChangeAspect="1"/>
          </p:cNvPicPr>
          <p:nvPr/>
        </p:nvPicPr>
        <p:blipFill>
          <a:blip r:embed="rId3" cstate="print"/>
          <a:srcRect l="5901" r="6688" b="36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15616" cy="1102215"/>
          </a:xfrm>
          <a:prstGeom prst="rect">
            <a:avLst/>
          </a:prstGeom>
        </p:spPr>
      </p:pic>
      <p:pic>
        <p:nvPicPr>
          <p:cNvPr id="8" name="Рисунок 7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14011">
            <a:off x="45657" y="1143364"/>
            <a:ext cx="1163587" cy="1149610"/>
          </a:xfrm>
          <a:prstGeom prst="rect">
            <a:avLst/>
          </a:prstGeom>
        </p:spPr>
      </p:pic>
      <p:pic>
        <p:nvPicPr>
          <p:cNvPr id="9" name="Рисунок 8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38412">
            <a:off x="1175198" y="36416"/>
            <a:ext cx="1152128" cy="1138288"/>
          </a:xfrm>
          <a:prstGeom prst="rect">
            <a:avLst/>
          </a:prstGeom>
        </p:spPr>
      </p:pic>
      <p:pic>
        <p:nvPicPr>
          <p:cNvPr id="10" name="Рисунок 9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115697">
            <a:off x="1191495" y="1209286"/>
            <a:ext cx="1152128" cy="1138288"/>
          </a:xfrm>
          <a:prstGeom prst="rect">
            <a:avLst/>
          </a:prstGeom>
        </p:spPr>
      </p:pic>
      <p:pic>
        <p:nvPicPr>
          <p:cNvPr id="11" name="Рисунок 10" descr="rTLngEk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6589">
            <a:off x="2237472" y="593965"/>
            <a:ext cx="1150377" cy="1136558"/>
          </a:xfrm>
          <a:prstGeom prst="rect">
            <a:avLst/>
          </a:prstGeom>
        </p:spPr>
      </p:pic>
      <p:pic>
        <p:nvPicPr>
          <p:cNvPr id="16" name="Рисунок 15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188640"/>
            <a:ext cx="827584" cy="1954922"/>
          </a:xfrm>
          <a:prstGeom prst="rect">
            <a:avLst/>
          </a:prstGeom>
        </p:spPr>
      </p:pic>
      <p:pic>
        <p:nvPicPr>
          <p:cNvPr id="18" name="Рисунок 17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188640"/>
            <a:ext cx="827584" cy="1954922"/>
          </a:xfrm>
          <a:prstGeom prst="rect">
            <a:avLst/>
          </a:prstGeom>
        </p:spPr>
      </p:pic>
      <p:pic>
        <p:nvPicPr>
          <p:cNvPr id="19" name="Рисунок 18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88640"/>
            <a:ext cx="827584" cy="1954922"/>
          </a:xfrm>
          <a:prstGeom prst="rect">
            <a:avLst/>
          </a:prstGeom>
        </p:spPr>
      </p:pic>
      <p:pic>
        <p:nvPicPr>
          <p:cNvPr id="20" name="Рисунок 19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8640"/>
            <a:ext cx="827584" cy="1954922"/>
          </a:xfrm>
          <a:prstGeom prst="rect">
            <a:avLst/>
          </a:prstGeom>
        </p:spPr>
      </p:pic>
      <p:pic>
        <p:nvPicPr>
          <p:cNvPr id="21" name="Рисунок 20" descr="0_904b3_d4fd6d6a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88640"/>
            <a:ext cx="827584" cy="19549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9512" y="256490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 количество  мячиков и пирамидок, вставь нужный знак</a:t>
            </a:r>
          </a:p>
        </p:txBody>
      </p:sp>
      <p:sp>
        <p:nvSpPr>
          <p:cNvPr id="23" name="Овал 22"/>
          <p:cNvSpPr/>
          <p:nvPr/>
        </p:nvSpPr>
        <p:spPr>
          <a:xfrm>
            <a:off x="179512" y="57332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187624" y="57332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195736" y="57332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79912" y="8367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E22C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1666" cy="6858000"/>
          </a:xfrm>
          <a:prstGeom prst="rect">
            <a:avLst/>
          </a:prstGeom>
        </p:spPr>
      </p:pic>
      <p:pic>
        <p:nvPicPr>
          <p:cNvPr id="3" name="Рисунок 2" descr="0_16f46a_9da36959_ori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08210"/>
            <a:ext cx="1619904" cy="1640408"/>
          </a:xfrm>
          <a:prstGeom prst="rect">
            <a:avLst/>
          </a:prstGeom>
        </p:spPr>
      </p:pic>
      <p:pic>
        <p:nvPicPr>
          <p:cNvPr id="4" name="Рисунок 3" descr="0_16f46a_9da36959_ori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365104"/>
            <a:ext cx="1619904" cy="1640408"/>
          </a:xfrm>
          <a:prstGeom prst="rect">
            <a:avLst/>
          </a:prstGeom>
        </p:spPr>
      </p:pic>
      <p:pic>
        <p:nvPicPr>
          <p:cNvPr id="5" name="Рисунок 4" descr="0_16f46a_9da36959_orig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77072"/>
            <a:ext cx="1777699" cy="1800200"/>
          </a:xfrm>
          <a:prstGeom prst="rect">
            <a:avLst/>
          </a:prstGeom>
        </p:spPr>
      </p:pic>
      <p:pic>
        <p:nvPicPr>
          <p:cNvPr id="6" name="Рисунок 5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576398">
            <a:off x="2183533" y="4360391"/>
            <a:ext cx="1433837" cy="2018304"/>
          </a:xfrm>
          <a:prstGeom prst="rect">
            <a:avLst/>
          </a:prstGeom>
        </p:spPr>
      </p:pic>
      <p:pic>
        <p:nvPicPr>
          <p:cNvPr id="7" name="Рисунок 6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93096"/>
            <a:ext cx="1368152" cy="1925844"/>
          </a:xfrm>
          <a:prstGeom prst="rect">
            <a:avLst/>
          </a:prstGeom>
        </p:spPr>
      </p:pic>
      <p:pic>
        <p:nvPicPr>
          <p:cNvPr id="8" name="Рисунок 7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21088"/>
            <a:ext cx="1224136" cy="1723124"/>
          </a:xfrm>
          <a:prstGeom prst="rect">
            <a:avLst/>
          </a:prstGeom>
        </p:spPr>
      </p:pic>
      <p:pic>
        <p:nvPicPr>
          <p:cNvPr id="9" name="Рисунок 8" descr="pear_png_nisanboard108vp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48287">
            <a:off x="5948270" y="4632541"/>
            <a:ext cx="1368152" cy="1925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5796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Посчитай, сколько всего фруктов лежит на парте у Маши. Выбери правильный ответ.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492896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492896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2492896"/>
            <a:ext cx="864096" cy="842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608" y="220486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784" y="220486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cs typeface="Times New Roman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6416" y="27809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45811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00392" y="501317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2320" y="371703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84" y="580526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84368" y="148478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49948 -0.3650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148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Посчитай, сколько всего леденцов осталось у Маши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88640"/>
            <a:ext cx="720080" cy="626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88640"/>
            <a:ext cx="720080" cy="626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44408" y="188640"/>
            <a:ext cx="720080" cy="626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72200" y="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=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84482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34076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06896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1700808"/>
            <a:ext cx="72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6376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44371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16493 -0.2238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brik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714620"/>
            <a:ext cx="53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220</Words>
  <Application>Microsoft Office PowerPoint</Application>
  <PresentationFormat>Экран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Юляшка</dc:creator>
  <cp:lastModifiedBy>Анастасия Кузнецова</cp:lastModifiedBy>
  <cp:revision>59</cp:revision>
  <dcterms:created xsi:type="dcterms:W3CDTF">2016-05-14T17:32:01Z</dcterms:created>
  <dcterms:modified xsi:type="dcterms:W3CDTF">2024-03-21T11:33:28Z</dcterms:modified>
</cp:coreProperties>
</file>